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4" r:id="rId3"/>
    <p:sldId id="257" r:id="rId4"/>
    <p:sldId id="258" r:id="rId5"/>
    <p:sldId id="259" r:id="rId6"/>
    <p:sldId id="260" r:id="rId7"/>
    <p:sldId id="261" r:id="rId8"/>
    <p:sldId id="262" r:id="rId9"/>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2" d="100"/>
          <a:sy n="52"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4800" b="1" i="0">
                <a:solidFill>
                  <a:srgbClr val="FFAB40"/>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rgbClr val="FFAB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762"/>
          </a:xfrm>
          <a:prstGeom prst="rect">
            <a:avLst/>
          </a:prstGeom>
        </p:spPr>
      </p:pic>
      <p:sp>
        <p:nvSpPr>
          <p:cNvPr id="2" name="Holder 2"/>
          <p:cNvSpPr>
            <a:spLocks noGrp="1"/>
          </p:cNvSpPr>
          <p:nvPr>
            <p:ph type="title"/>
          </p:nvPr>
        </p:nvSpPr>
        <p:spPr/>
        <p:txBody>
          <a:bodyPr lIns="0" tIns="0" rIns="0" bIns="0"/>
          <a:lstStyle>
            <a:lvl1pPr>
              <a:defRPr sz="4800" b="1" i="0">
                <a:solidFill>
                  <a:srgbClr val="FFAB40"/>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rgbClr val="FFAB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55914" y="1114361"/>
            <a:ext cx="6605270" cy="1481455"/>
          </a:xfrm>
          <a:prstGeom prst="rect">
            <a:avLst/>
          </a:prstGeom>
        </p:spPr>
        <p:txBody>
          <a:bodyPr wrap="square" lIns="0" tIns="0" rIns="0" bIns="0">
            <a:spAutoFit/>
          </a:bodyPr>
          <a:lstStyle>
            <a:lvl1pPr>
              <a:defRPr sz="4800" b="1" i="0">
                <a:solidFill>
                  <a:srgbClr val="FFAB40"/>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456" y="33029"/>
            <a:ext cx="18260929" cy="10233641"/>
          </a:xfrm>
          <a:prstGeom prst="rect">
            <a:avLst/>
          </a:prstGeom>
        </p:spPr>
      </p:pic>
      <p:sp>
        <p:nvSpPr>
          <p:cNvPr id="3" name="object 3"/>
          <p:cNvSpPr txBox="1">
            <a:spLocks noGrp="1"/>
          </p:cNvSpPr>
          <p:nvPr>
            <p:ph type="title"/>
          </p:nvPr>
        </p:nvSpPr>
        <p:spPr>
          <a:xfrm>
            <a:off x="5162041" y="2711450"/>
            <a:ext cx="7632065" cy="1840864"/>
          </a:xfrm>
          <a:prstGeom prst="rect">
            <a:avLst/>
          </a:prstGeom>
        </p:spPr>
        <p:txBody>
          <a:bodyPr vert="horz" wrap="square" lIns="0" tIns="12700" rIns="0" bIns="0" rtlCol="0">
            <a:spAutoFit/>
          </a:bodyPr>
          <a:lstStyle/>
          <a:p>
            <a:pPr marL="12700" marR="5080" algn="ctr">
              <a:lnSpc>
                <a:spcPct val="100499"/>
              </a:lnSpc>
              <a:spcBef>
                <a:spcPts val="100"/>
              </a:spcBef>
            </a:pPr>
            <a:r>
              <a:rPr sz="3950" spc="160" dirty="0">
                <a:solidFill>
                  <a:srgbClr val="FFFFFF"/>
                </a:solidFill>
                <a:latin typeface="Tahoma"/>
                <a:cs typeface="Tahoma"/>
              </a:rPr>
              <a:t>Smart</a:t>
            </a:r>
            <a:r>
              <a:rPr sz="3950" spc="5" dirty="0">
                <a:solidFill>
                  <a:srgbClr val="FFFFFF"/>
                </a:solidFill>
                <a:latin typeface="Tahoma"/>
                <a:cs typeface="Tahoma"/>
              </a:rPr>
              <a:t> </a:t>
            </a:r>
            <a:r>
              <a:rPr sz="3950" spc="170" dirty="0">
                <a:solidFill>
                  <a:srgbClr val="FFFFFF"/>
                </a:solidFill>
                <a:latin typeface="Tahoma"/>
                <a:cs typeface="Tahoma"/>
              </a:rPr>
              <a:t>Power</a:t>
            </a:r>
            <a:r>
              <a:rPr sz="3950" spc="5" dirty="0">
                <a:solidFill>
                  <a:srgbClr val="FFFFFF"/>
                </a:solidFill>
                <a:latin typeface="Tahoma"/>
                <a:cs typeface="Tahoma"/>
              </a:rPr>
              <a:t> </a:t>
            </a:r>
            <a:r>
              <a:rPr sz="3950" spc="50" dirty="0">
                <a:solidFill>
                  <a:srgbClr val="FFFFFF"/>
                </a:solidFill>
                <a:latin typeface="Tahoma"/>
                <a:cs typeface="Tahoma"/>
              </a:rPr>
              <a:t>Play: </a:t>
            </a:r>
            <a:r>
              <a:rPr sz="3950" spc="165" dirty="0">
                <a:solidFill>
                  <a:srgbClr val="FFFFFF"/>
                </a:solidFill>
                <a:latin typeface="Tahoma"/>
                <a:cs typeface="Tahoma"/>
              </a:rPr>
              <a:t>Automata-</a:t>
            </a:r>
            <a:r>
              <a:rPr sz="3950" spc="140" dirty="0">
                <a:solidFill>
                  <a:srgbClr val="FFFFFF"/>
                </a:solidFill>
                <a:latin typeface="Tahoma"/>
                <a:cs typeface="Tahoma"/>
              </a:rPr>
              <a:t>Driven</a:t>
            </a:r>
            <a:r>
              <a:rPr sz="3950" spc="15" dirty="0">
                <a:solidFill>
                  <a:srgbClr val="FFFFFF"/>
                </a:solidFill>
                <a:latin typeface="Tahoma"/>
                <a:cs typeface="Tahoma"/>
              </a:rPr>
              <a:t> </a:t>
            </a:r>
            <a:r>
              <a:rPr sz="3950" spc="-10" dirty="0">
                <a:solidFill>
                  <a:srgbClr val="FFFFFF"/>
                </a:solidFill>
                <a:latin typeface="Tahoma"/>
                <a:cs typeface="Tahoma"/>
              </a:rPr>
              <a:t>Effficiency </a:t>
            </a:r>
            <a:r>
              <a:rPr sz="3950" spc="145" dirty="0">
                <a:solidFill>
                  <a:srgbClr val="FFFFFF"/>
                </a:solidFill>
                <a:latin typeface="Tahoma"/>
                <a:cs typeface="Tahoma"/>
              </a:rPr>
              <a:t>in</a:t>
            </a:r>
            <a:r>
              <a:rPr sz="3950" dirty="0">
                <a:solidFill>
                  <a:srgbClr val="FFFFFF"/>
                </a:solidFill>
                <a:latin typeface="Tahoma"/>
                <a:cs typeface="Tahoma"/>
              </a:rPr>
              <a:t> </a:t>
            </a:r>
            <a:r>
              <a:rPr sz="3950" spc="260" dirty="0">
                <a:solidFill>
                  <a:srgbClr val="FFFFFF"/>
                </a:solidFill>
                <a:latin typeface="Tahoma"/>
                <a:cs typeface="Tahoma"/>
              </a:rPr>
              <a:t>FPGA</a:t>
            </a:r>
            <a:r>
              <a:rPr sz="3950" spc="5" dirty="0">
                <a:solidFill>
                  <a:srgbClr val="FFFFFF"/>
                </a:solidFill>
                <a:latin typeface="Tahoma"/>
                <a:cs typeface="Tahoma"/>
              </a:rPr>
              <a:t> </a:t>
            </a:r>
            <a:r>
              <a:rPr sz="3950" spc="260" dirty="0">
                <a:solidFill>
                  <a:srgbClr val="FFFFFF"/>
                </a:solidFill>
                <a:latin typeface="Tahoma"/>
                <a:cs typeface="Tahoma"/>
              </a:rPr>
              <a:t>Embedded</a:t>
            </a:r>
            <a:r>
              <a:rPr sz="3950" spc="5" dirty="0">
                <a:solidFill>
                  <a:srgbClr val="FFFFFF"/>
                </a:solidFill>
                <a:latin typeface="Tahoma"/>
                <a:cs typeface="Tahoma"/>
              </a:rPr>
              <a:t> </a:t>
            </a:r>
            <a:r>
              <a:rPr sz="3950" spc="130" dirty="0">
                <a:solidFill>
                  <a:srgbClr val="FFFFFF"/>
                </a:solidFill>
                <a:latin typeface="Tahoma"/>
                <a:cs typeface="Tahoma"/>
              </a:rPr>
              <a:t>Systems</a:t>
            </a:r>
            <a:endParaRPr sz="3950" dirty="0">
              <a:latin typeface="Tahoma"/>
              <a:cs typeface="Tahoma"/>
            </a:endParaRPr>
          </a:p>
        </p:txBody>
      </p:sp>
      <p:sp>
        <p:nvSpPr>
          <p:cNvPr id="4" name="object 4"/>
          <p:cNvSpPr txBox="1"/>
          <p:nvPr/>
        </p:nvSpPr>
        <p:spPr>
          <a:xfrm>
            <a:off x="12794106" y="8627385"/>
            <a:ext cx="5059045" cy="1295400"/>
          </a:xfrm>
          <a:prstGeom prst="rect">
            <a:avLst/>
          </a:prstGeom>
        </p:spPr>
        <p:txBody>
          <a:bodyPr vert="horz" wrap="square" lIns="0" tIns="36830" rIns="0" bIns="0" rtlCol="0">
            <a:spAutoFit/>
          </a:bodyPr>
          <a:lstStyle/>
          <a:p>
            <a:pPr marL="12700" marR="5080" indent="1292860">
              <a:lnSpc>
                <a:spcPts val="3300"/>
              </a:lnSpc>
              <a:spcBef>
                <a:spcPts val="290"/>
              </a:spcBef>
            </a:pPr>
            <a:r>
              <a:rPr sz="2800" b="1" i="1" spc="-170" dirty="0">
                <a:solidFill>
                  <a:srgbClr val="FFFFFF"/>
                </a:solidFill>
                <a:latin typeface="Verdana"/>
                <a:cs typeface="Verdana"/>
              </a:rPr>
              <a:t>Presented</a:t>
            </a:r>
            <a:r>
              <a:rPr sz="2800" b="1" i="1" spc="-185" dirty="0">
                <a:solidFill>
                  <a:srgbClr val="FFFFFF"/>
                </a:solidFill>
                <a:latin typeface="Verdana"/>
                <a:cs typeface="Verdana"/>
              </a:rPr>
              <a:t> </a:t>
            </a:r>
            <a:r>
              <a:rPr sz="2800" b="1" i="1" spc="-300" dirty="0">
                <a:solidFill>
                  <a:srgbClr val="FFFFFF"/>
                </a:solidFill>
                <a:latin typeface="Verdana"/>
                <a:cs typeface="Verdana"/>
              </a:rPr>
              <a:t>by, </a:t>
            </a:r>
            <a:r>
              <a:rPr sz="2800" b="1" i="1" spc="-180" dirty="0">
                <a:solidFill>
                  <a:srgbClr val="FFFFFF"/>
                </a:solidFill>
                <a:latin typeface="Verdana"/>
                <a:cs typeface="Verdana"/>
              </a:rPr>
              <a:t>K.Rohith</a:t>
            </a:r>
            <a:r>
              <a:rPr sz="2800" b="1" i="1" spc="-195" dirty="0">
                <a:solidFill>
                  <a:srgbClr val="FFFFFF"/>
                </a:solidFill>
                <a:latin typeface="Verdana"/>
                <a:cs typeface="Verdana"/>
              </a:rPr>
              <a:t> </a:t>
            </a:r>
            <a:r>
              <a:rPr sz="2800" b="1" i="1" spc="-370" dirty="0">
                <a:solidFill>
                  <a:srgbClr val="FFFFFF"/>
                </a:solidFill>
                <a:latin typeface="Verdana"/>
                <a:cs typeface="Verdana"/>
              </a:rPr>
              <a:t>Krishna(192210092)</a:t>
            </a:r>
            <a:endParaRPr sz="2800">
              <a:latin typeface="Verdana"/>
              <a:cs typeface="Verdana"/>
            </a:endParaRPr>
          </a:p>
          <a:p>
            <a:pPr marL="474980">
              <a:lnSpc>
                <a:spcPts val="3200"/>
              </a:lnSpc>
            </a:pPr>
            <a:r>
              <a:rPr sz="2800" b="1" i="1" spc="-375" dirty="0">
                <a:solidFill>
                  <a:srgbClr val="FFFFFF"/>
                </a:solidFill>
                <a:latin typeface="Verdana"/>
                <a:cs typeface="Verdana"/>
              </a:rPr>
              <a:t>N.Chanakya(192211040)</a:t>
            </a:r>
            <a:endParaRPr sz="2800">
              <a:latin typeface="Verdana"/>
              <a:cs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1DBF7B5-DFFD-0676-9FE4-97314D9698C1}"/>
              </a:ext>
            </a:extLst>
          </p:cNvPr>
          <p:cNvSpPr txBox="1"/>
          <p:nvPr/>
        </p:nvSpPr>
        <p:spPr>
          <a:xfrm>
            <a:off x="7245350" y="998319"/>
            <a:ext cx="9151374" cy="646331"/>
          </a:xfrm>
          <a:prstGeom prst="rect">
            <a:avLst/>
          </a:prstGeom>
          <a:noFill/>
        </p:spPr>
        <p:txBody>
          <a:bodyPr wrap="square">
            <a:spAutoFit/>
          </a:bodyPr>
          <a:lstStyle/>
          <a:p>
            <a:pPr algn="just"/>
            <a:r>
              <a:rPr lang="en-US" sz="3600" b="1" spc="75" dirty="0">
                <a:solidFill>
                  <a:schemeClr val="accent6">
                    <a:lumMod val="75000"/>
                  </a:schemeClr>
                </a:solidFill>
                <a:latin typeface="Tahoma"/>
                <a:cs typeface="Tahoma"/>
              </a:rPr>
              <a:t>ABSTRACT</a:t>
            </a:r>
            <a:endParaRPr lang="en-IN" sz="3600" b="1" dirty="0">
              <a:solidFill>
                <a:schemeClr val="accent6">
                  <a:lumMod val="75000"/>
                </a:schemeClr>
              </a:solidFill>
            </a:endParaRPr>
          </a:p>
        </p:txBody>
      </p:sp>
      <p:sp>
        <p:nvSpPr>
          <p:cNvPr id="8" name="TextBox 7">
            <a:extLst>
              <a:ext uri="{FF2B5EF4-FFF2-40B4-BE49-F238E27FC236}">
                <a16:creationId xmlns:a16="http://schemas.microsoft.com/office/drawing/2014/main" id="{830CDE44-4040-E331-B8E3-0ADA872ECCD8}"/>
              </a:ext>
            </a:extLst>
          </p:cNvPr>
          <p:cNvSpPr txBox="1"/>
          <p:nvPr/>
        </p:nvSpPr>
        <p:spPr>
          <a:xfrm>
            <a:off x="4574663" y="2330450"/>
            <a:ext cx="9151374" cy="4422364"/>
          </a:xfrm>
          <a:prstGeom prst="rect">
            <a:avLst/>
          </a:prstGeom>
          <a:noFill/>
        </p:spPr>
        <p:txBody>
          <a:bodyPr wrap="square">
            <a:spAutoFit/>
          </a:bodyPr>
          <a:lstStyle/>
          <a:p>
            <a:pPr algn="just">
              <a:lnSpc>
                <a:spcPct val="115000"/>
              </a:lnSpc>
              <a:spcAft>
                <a:spcPts val="800"/>
              </a:spcAft>
            </a:pPr>
            <a:r>
              <a:rPr lang="en-IN" sz="2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As battery-powered devices become central to modern technology, optimizing energy consumption in embedded systems, especially those utilizing Field-Programmable Gate Arrays (FPGAs), has become increasingly critical. Traditional power management techniques often struggle to adapt to real-time workload variations, leading to inefficient energy usage. This project presents a novel approach to power management through automata-guided control on FPGA platforms, aimed at enhancing energy efficiency while preserving performance in embedded systems.</a:t>
            </a:r>
            <a:endParaRPr lang="en-IN" sz="2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en-IN" sz="2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The proposed solution utilizes finite-state automata (FSA) to dynamically manage power states, including active, idle, and sleep modes, based on real-time monitoring of system workload. Implementing this automata model on an FPGA allows for fast, responsive transitions between power states, leveraging FPGA’s reconfigurable nature to optimize energy usage according to fluctuating operational demands. </a:t>
            </a:r>
            <a:endParaRPr lang="en-IN" sz="2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949061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8"/>
          </a:xfrm>
          <a:prstGeom prst="rect">
            <a:avLst/>
          </a:prstGeom>
        </p:spPr>
      </p:pic>
      <p:sp>
        <p:nvSpPr>
          <p:cNvPr id="3" name="object 3"/>
          <p:cNvSpPr txBox="1">
            <a:spLocks noGrp="1"/>
          </p:cNvSpPr>
          <p:nvPr>
            <p:ph type="title"/>
          </p:nvPr>
        </p:nvSpPr>
        <p:spPr>
          <a:xfrm>
            <a:off x="9130296" y="2288082"/>
            <a:ext cx="6499225" cy="459740"/>
          </a:xfrm>
          <a:prstGeom prst="rect">
            <a:avLst/>
          </a:prstGeom>
        </p:spPr>
        <p:txBody>
          <a:bodyPr vert="horz" wrap="square" lIns="0" tIns="12700" rIns="0" bIns="0" rtlCol="0">
            <a:spAutoFit/>
          </a:bodyPr>
          <a:lstStyle/>
          <a:p>
            <a:pPr marL="12700">
              <a:lnSpc>
                <a:spcPct val="100000"/>
              </a:lnSpc>
              <a:spcBef>
                <a:spcPts val="100"/>
              </a:spcBef>
            </a:pPr>
            <a:r>
              <a:rPr sz="2850" spc="75" dirty="0">
                <a:latin typeface="Tahoma"/>
                <a:cs typeface="Tahoma"/>
              </a:rPr>
              <a:t>Introduction</a:t>
            </a:r>
            <a:r>
              <a:rPr sz="2850" spc="5" dirty="0">
                <a:latin typeface="Tahoma"/>
                <a:cs typeface="Tahoma"/>
              </a:rPr>
              <a:t> </a:t>
            </a:r>
            <a:r>
              <a:rPr sz="2850" spc="75" dirty="0">
                <a:latin typeface="Tahoma"/>
                <a:cs typeface="Tahoma"/>
              </a:rPr>
              <a:t>to</a:t>
            </a:r>
            <a:r>
              <a:rPr sz="2850" spc="5" dirty="0">
                <a:latin typeface="Tahoma"/>
                <a:cs typeface="Tahoma"/>
              </a:rPr>
              <a:t> </a:t>
            </a:r>
            <a:r>
              <a:rPr sz="2850" spc="95" dirty="0">
                <a:latin typeface="Tahoma"/>
                <a:cs typeface="Tahoma"/>
              </a:rPr>
              <a:t>Smart</a:t>
            </a:r>
            <a:r>
              <a:rPr sz="2850" spc="10" dirty="0">
                <a:latin typeface="Tahoma"/>
                <a:cs typeface="Tahoma"/>
              </a:rPr>
              <a:t> </a:t>
            </a:r>
            <a:r>
              <a:rPr sz="2850" spc="105" dirty="0">
                <a:latin typeface="Tahoma"/>
                <a:cs typeface="Tahoma"/>
              </a:rPr>
              <a:t>Power</a:t>
            </a:r>
            <a:r>
              <a:rPr sz="2850" spc="5" dirty="0">
                <a:latin typeface="Tahoma"/>
                <a:cs typeface="Tahoma"/>
              </a:rPr>
              <a:t> </a:t>
            </a:r>
            <a:r>
              <a:rPr sz="2850" spc="75" dirty="0">
                <a:latin typeface="Tahoma"/>
                <a:cs typeface="Tahoma"/>
              </a:rPr>
              <a:t>Play</a:t>
            </a:r>
            <a:endParaRPr sz="2850" dirty="0">
              <a:latin typeface="Tahoma"/>
              <a:cs typeface="Tahoma"/>
            </a:endParaRPr>
          </a:p>
        </p:txBody>
      </p:sp>
      <p:sp>
        <p:nvSpPr>
          <p:cNvPr id="6" name="object 6"/>
          <p:cNvSpPr txBox="1"/>
          <p:nvPr/>
        </p:nvSpPr>
        <p:spPr>
          <a:xfrm>
            <a:off x="9102232" y="3028358"/>
            <a:ext cx="7972917" cy="5327356"/>
          </a:xfrm>
          <a:prstGeom prst="rect">
            <a:avLst/>
          </a:prstGeom>
        </p:spPr>
        <p:txBody>
          <a:bodyPr vert="horz" wrap="square" lIns="0" tIns="10160" rIns="0" bIns="0" rtlCol="0">
            <a:spAutoFit/>
          </a:bodyPr>
          <a:lstStyle/>
          <a:p>
            <a:pPr marL="12700" marR="5080" algn="just">
              <a:lnSpc>
                <a:spcPct val="102299"/>
              </a:lnSpc>
              <a:spcBef>
                <a:spcPts val="80"/>
              </a:spcBef>
            </a:pPr>
            <a:r>
              <a:rPr lang="en-IN" sz="2000" dirty="0">
                <a:solidFill>
                  <a:schemeClr val="bg1"/>
                </a:solidFill>
                <a:effectLst/>
                <a:latin typeface="Times New Roman" panose="02020603050405020304" pitchFamily="18" charset="0"/>
                <a:ea typeface="Aptos" panose="020B0004020202020204" pitchFamily="34" charset="0"/>
              </a:rPr>
              <a:t>In recent years, the demand for mobile and embedded devices has surged, driven by advancements in fields such as Internet of Things (IoT), mobile computing, and robotics. These battery-powered devices are required to perform increasingly complex tasks while remaining energy efficient, as their utility often hinges on prolonged battery life and low power consumption. Managing power efficiently in these systems has become critical, particularly as energy constraints can limit functionality, responsiveness, and device lifetime. To address these challenges, innovative power management techniques that can adapt to dynamic workload demands are essential, ensuring that power consumption is optimized without compromising system performance. Field-Programmable Gate Arrays (FPGAs) are particularly suited to power-efficient applications, as they offer the flexibility to reconfigure hardware to meet specific performance and power requirements. Unlike Application-Specific Integrated Circuits (ASICs), which are fixed in design, FPGAs can be programmed to dynamically adjust to workload variations, making them ideal for applications where power demands fluctuate. </a:t>
            </a:r>
            <a:endParaRPr sz="2000" dirty="0">
              <a:solidFill>
                <a:schemeClr val="bg1"/>
              </a:solidFill>
              <a:latin typeface="Verdana"/>
              <a:cs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6"/>
          </a:xfrm>
          <a:prstGeom prst="rect">
            <a:avLst/>
          </a:prstGeom>
        </p:spPr>
      </p:pic>
      <p:sp>
        <p:nvSpPr>
          <p:cNvPr id="3" name="object 3"/>
          <p:cNvSpPr txBox="1">
            <a:spLocks noGrp="1"/>
          </p:cNvSpPr>
          <p:nvPr>
            <p:ph type="title"/>
          </p:nvPr>
        </p:nvSpPr>
        <p:spPr>
          <a:xfrm>
            <a:off x="1931814" y="1001004"/>
            <a:ext cx="9314180" cy="654685"/>
          </a:xfrm>
          <a:prstGeom prst="rect">
            <a:avLst/>
          </a:prstGeom>
        </p:spPr>
        <p:txBody>
          <a:bodyPr vert="horz" wrap="square" lIns="0" tIns="15875" rIns="0" bIns="0" rtlCol="0">
            <a:spAutoFit/>
          </a:bodyPr>
          <a:lstStyle/>
          <a:p>
            <a:pPr marL="12700">
              <a:lnSpc>
                <a:spcPct val="100000"/>
              </a:lnSpc>
              <a:spcBef>
                <a:spcPts val="125"/>
              </a:spcBef>
            </a:pPr>
            <a:r>
              <a:rPr sz="4100" spc="190" dirty="0">
                <a:latin typeface="Tahoma"/>
                <a:cs typeface="Tahoma"/>
              </a:rPr>
              <a:t>Understanding</a:t>
            </a:r>
            <a:r>
              <a:rPr sz="4100" spc="10" dirty="0">
                <a:latin typeface="Tahoma"/>
                <a:cs typeface="Tahoma"/>
              </a:rPr>
              <a:t> </a:t>
            </a:r>
            <a:r>
              <a:rPr sz="4100" spc="270" dirty="0">
                <a:latin typeface="Tahoma"/>
                <a:cs typeface="Tahoma"/>
              </a:rPr>
              <a:t>FPGA</a:t>
            </a:r>
            <a:r>
              <a:rPr sz="4100" spc="10" dirty="0">
                <a:latin typeface="Tahoma"/>
                <a:cs typeface="Tahoma"/>
              </a:rPr>
              <a:t> </a:t>
            </a:r>
            <a:r>
              <a:rPr sz="4100" spc="165" dirty="0">
                <a:latin typeface="Tahoma"/>
                <a:cs typeface="Tahoma"/>
              </a:rPr>
              <a:t>Technology</a:t>
            </a:r>
            <a:endParaRPr sz="4100" dirty="0">
              <a:latin typeface="Tahoma"/>
              <a:cs typeface="Tahoma"/>
            </a:endParaRPr>
          </a:p>
        </p:txBody>
      </p:sp>
      <p:sp>
        <p:nvSpPr>
          <p:cNvPr id="4" name="object 4"/>
          <p:cNvSpPr txBox="1"/>
          <p:nvPr/>
        </p:nvSpPr>
        <p:spPr>
          <a:xfrm>
            <a:off x="1954961" y="2602204"/>
            <a:ext cx="5322570" cy="2167901"/>
          </a:xfrm>
          <a:prstGeom prst="rect">
            <a:avLst/>
          </a:prstGeom>
        </p:spPr>
        <p:txBody>
          <a:bodyPr vert="horz" wrap="square" lIns="0" tIns="13335" rIns="0" bIns="0" rtlCol="0">
            <a:spAutoFit/>
          </a:bodyPr>
          <a:lstStyle/>
          <a:p>
            <a:pPr marL="12700" marR="5080" algn="just">
              <a:lnSpc>
                <a:spcPct val="99700"/>
              </a:lnSpc>
              <a:spcBef>
                <a:spcPts val="105"/>
              </a:spcBef>
            </a:pPr>
            <a:r>
              <a:rPr sz="2000" dirty="0">
                <a:solidFill>
                  <a:srgbClr val="FFFFFF"/>
                </a:solidFill>
                <a:latin typeface="Verdana"/>
                <a:cs typeface="Verdana"/>
              </a:rPr>
              <a:t>Field</a:t>
            </a:r>
            <a:r>
              <a:rPr sz="2000" spc="25" dirty="0">
                <a:solidFill>
                  <a:srgbClr val="FFFFFF"/>
                </a:solidFill>
                <a:latin typeface="Verdana"/>
                <a:cs typeface="Verdana"/>
              </a:rPr>
              <a:t> </a:t>
            </a:r>
            <a:r>
              <a:rPr sz="2000" dirty="0">
                <a:solidFill>
                  <a:srgbClr val="FFFFFF"/>
                </a:solidFill>
                <a:latin typeface="Verdana"/>
                <a:cs typeface="Verdana"/>
              </a:rPr>
              <a:t>Programmable</a:t>
            </a:r>
            <a:r>
              <a:rPr sz="2000" spc="35" dirty="0">
                <a:solidFill>
                  <a:srgbClr val="FFFFFF"/>
                </a:solidFill>
                <a:latin typeface="Verdana"/>
                <a:cs typeface="Verdana"/>
              </a:rPr>
              <a:t> </a:t>
            </a:r>
            <a:r>
              <a:rPr sz="2000" spc="-25" dirty="0">
                <a:solidFill>
                  <a:srgbClr val="FFFFFF"/>
                </a:solidFill>
                <a:latin typeface="Verdana"/>
                <a:cs typeface="Verdana"/>
              </a:rPr>
              <a:t>Gate</a:t>
            </a:r>
            <a:r>
              <a:rPr sz="2000" spc="35" dirty="0">
                <a:solidFill>
                  <a:srgbClr val="FFFFFF"/>
                </a:solidFill>
                <a:latin typeface="Verdana"/>
                <a:cs typeface="Verdana"/>
              </a:rPr>
              <a:t> </a:t>
            </a:r>
            <a:r>
              <a:rPr sz="2000" spc="-10" dirty="0">
                <a:solidFill>
                  <a:srgbClr val="FFFFFF"/>
                </a:solidFill>
                <a:latin typeface="Verdana"/>
                <a:cs typeface="Verdana"/>
              </a:rPr>
              <a:t>Arrays </a:t>
            </a:r>
            <a:r>
              <a:rPr sz="2000" dirty="0">
                <a:solidFill>
                  <a:srgbClr val="FFFFFF"/>
                </a:solidFill>
                <a:latin typeface="Verdana"/>
                <a:cs typeface="Verdana"/>
              </a:rPr>
              <a:t>(</a:t>
            </a:r>
            <a:r>
              <a:rPr sz="2000" b="1" dirty="0">
                <a:solidFill>
                  <a:srgbClr val="FFFFFF"/>
                </a:solidFill>
                <a:latin typeface="Tahoma"/>
                <a:cs typeface="Tahoma"/>
              </a:rPr>
              <a:t>FPGAs</a:t>
            </a:r>
            <a:r>
              <a:rPr sz="2000" dirty="0">
                <a:solidFill>
                  <a:srgbClr val="FFFFFF"/>
                </a:solidFill>
                <a:latin typeface="Verdana"/>
                <a:cs typeface="Verdana"/>
              </a:rPr>
              <a:t>)</a:t>
            </a:r>
            <a:r>
              <a:rPr sz="2000" spc="-125" dirty="0">
                <a:solidFill>
                  <a:srgbClr val="FFFFFF"/>
                </a:solidFill>
                <a:latin typeface="Verdana"/>
                <a:cs typeface="Verdana"/>
              </a:rPr>
              <a:t> </a:t>
            </a:r>
            <a:r>
              <a:rPr sz="2000" spc="-45" dirty="0">
                <a:solidFill>
                  <a:srgbClr val="FFFFFF"/>
                </a:solidFill>
                <a:latin typeface="Verdana"/>
                <a:cs typeface="Verdana"/>
              </a:rPr>
              <a:t>are</a:t>
            </a:r>
            <a:r>
              <a:rPr sz="2000" spc="-125" dirty="0">
                <a:solidFill>
                  <a:srgbClr val="FFFFFF"/>
                </a:solidFill>
                <a:latin typeface="Verdana"/>
                <a:cs typeface="Verdana"/>
              </a:rPr>
              <a:t> </a:t>
            </a:r>
            <a:r>
              <a:rPr sz="2000" dirty="0">
                <a:solidFill>
                  <a:srgbClr val="FFFFFF"/>
                </a:solidFill>
                <a:latin typeface="Verdana"/>
                <a:cs typeface="Verdana"/>
              </a:rPr>
              <a:t>highly</a:t>
            </a:r>
            <a:r>
              <a:rPr sz="2000" spc="-125" dirty="0">
                <a:solidFill>
                  <a:srgbClr val="FFFFFF"/>
                </a:solidFill>
                <a:latin typeface="Verdana"/>
                <a:cs typeface="Verdana"/>
              </a:rPr>
              <a:t> </a:t>
            </a:r>
            <a:r>
              <a:rPr sz="2000" spc="-40" dirty="0">
                <a:solidFill>
                  <a:srgbClr val="FFFFFF"/>
                </a:solidFill>
                <a:latin typeface="Verdana"/>
                <a:cs typeface="Verdana"/>
              </a:rPr>
              <a:t>versatile</a:t>
            </a:r>
            <a:r>
              <a:rPr sz="2000" spc="-125" dirty="0">
                <a:solidFill>
                  <a:srgbClr val="FFFFFF"/>
                </a:solidFill>
                <a:latin typeface="Verdana"/>
                <a:cs typeface="Verdana"/>
              </a:rPr>
              <a:t> </a:t>
            </a:r>
            <a:r>
              <a:rPr sz="2000" spc="25" dirty="0">
                <a:solidFill>
                  <a:srgbClr val="FFFFFF"/>
                </a:solidFill>
                <a:latin typeface="Verdana"/>
                <a:cs typeface="Verdana"/>
              </a:rPr>
              <a:t>and </a:t>
            </a:r>
            <a:r>
              <a:rPr sz="2000" spc="-10" dirty="0">
                <a:solidFill>
                  <a:srgbClr val="FFFFFF"/>
                </a:solidFill>
                <a:latin typeface="Verdana"/>
                <a:cs typeface="Verdana"/>
              </a:rPr>
              <a:t>customizable.</a:t>
            </a:r>
            <a:r>
              <a:rPr sz="2000" spc="-100" dirty="0">
                <a:solidFill>
                  <a:srgbClr val="FFFFFF"/>
                </a:solidFill>
                <a:latin typeface="Verdana"/>
                <a:cs typeface="Verdana"/>
              </a:rPr>
              <a:t> </a:t>
            </a:r>
            <a:r>
              <a:rPr sz="2000" spc="-45" dirty="0">
                <a:solidFill>
                  <a:srgbClr val="FFFFFF"/>
                </a:solidFill>
                <a:latin typeface="Verdana"/>
                <a:cs typeface="Verdana"/>
              </a:rPr>
              <a:t>They</a:t>
            </a:r>
            <a:r>
              <a:rPr sz="2000" spc="-100" dirty="0">
                <a:solidFill>
                  <a:srgbClr val="FFFFFF"/>
                </a:solidFill>
                <a:latin typeface="Verdana"/>
                <a:cs typeface="Verdana"/>
              </a:rPr>
              <a:t> </a:t>
            </a:r>
            <a:r>
              <a:rPr sz="2000" dirty="0">
                <a:solidFill>
                  <a:srgbClr val="FFFFFF"/>
                </a:solidFill>
                <a:latin typeface="Verdana"/>
                <a:cs typeface="Verdana"/>
              </a:rPr>
              <a:t>enable</a:t>
            </a:r>
            <a:r>
              <a:rPr sz="2000" spc="-95" dirty="0">
                <a:solidFill>
                  <a:srgbClr val="FFFFFF"/>
                </a:solidFill>
                <a:latin typeface="Verdana"/>
                <a:cs typeface="Verdana"/>
              </a:rPr>
              <a:t> </a:t>
            </a:r>
            <a:r>
              <a:rPr sz="2000" dirty="0">
                <a:solidFill>
                  <a:srgbClr val="FFFFFF"/>
                </a:solidFill>
                <a:latin typeface="Verdana"/>
                <a:cs typeface="Verdana"/>
              </a:rPr>
              <a:t>designers</a:t>
            </a:r>
            <a:r>
              <a:rPr sz="2000" spc="-100" dirty="0">
                <a:solidFill>
                  <a:srgbClr val="FFFFFF"/>
                </a:solidFill>
                <a:latin typeface="Verdana"/>
                <a:cs typeface="Verdana"/>
              </a:rPr>
              <a:t> </a:t>
            </a:r>
            <a:r>
              <a:rPr sz="2000" spc="-25" dirty="0">
                <a:solidFill>
                  <a:srgbClr val="FFFFFF"/>
                </a:solidFill>
                <a:latin typeface="Verdana"/>
                <a:cs typeface="Verdana"/>
              </a:rPr>
              <a:t>to </a:t>
            </a:r>
            <a:r>
              <a:rPr sz="2000" spc="50" dirty="0">
                <a:solidFill>
                  <a:srgbClr val="FFFFFF"/>
                </a:solidFill>
                <a:latin typeface="Verdana"/>
                <a:cs typeface="Verdana"/>
              </a:rPr>
              <a:t>implement</a:t>
            </a:r>
            <a:r>
              <a:rPr sz="2000" spc="-50" dirty="0">
                <a:solidFill>
                  <a:srgbClr val="FFFFFF"/>
                </a:solidFill>
                <a:latin typeface="Verdana"/>
                <a:cs typeface="Verdana"/>
              </a:rPr>
              <a:t> </a:t>
            </a:r>
            <a:r>
              <a:rPr sz="2000" dirty="0">
                <a:solidFill>
                  <a:srgbClr val="FFFFFF"/>
                </a:solidFill>
                <a:latin typeface="Verdana"/>
                <a:cs typeface="Verdana"/>
              </a:rPr>
              <a:t>complex</a:t>
            </a:r>
            <a:r>
              <a:rPr sz="2000" spc="-50" dirty="0">
                <a:solidFill>
                  <a:srgbClr val="FFFFFF"/>
                </a:solidFill>
                <a:latin typeface="Verdana"/>
                <a:cs typeface="Verdana"/>
              </a:rPr>
              <a:t> </a:t>
            </a:r>
            <a:r>
              <a:rPr sz="2000" dirty="0">
                <a:solidFill>
                  <a:srgbClr val="FFFFFF"/>
                </a:solidFill>
                <a:latin typeface="Verdana"/>
                <a:cs typeface="Verdana"/>
              </a:rPr>
              <a:t>algorithms</a:t>
            </a:r>
            <a:r>
              <a:rPr sz="2000" spc="-50" dirty="0">
                <a:solidFill>
                  <a:srgbClr val="FFFFFF"/>
                </a:solidFill>
                <a:latin typeface="Verdana"/>
                <a:cs typeface="Verdana"/>
              </a:rPr>
              <a:t> </a:t>
            </a:r>
            <a:r>
              <a:rPr sz="2000" spc="25" dirty="0">
                <a:solidFill>
                  <a:srgbClr val="FFFFFF"/>
                </a:solidFill>
                <a:latin typeface="Verdana"/>
                <a:cs typeface="Verdana"/>
              </a:rPr>
              <a:t>and </a:t>
            </a:r>
            <a:r>
              <a:rPr sz="2000" b="1" spc="75" dirty="0">
                <a:solidFill>
                  <a:srgbClr val="FFFFFF"/>
                </a:solidFill>
                <a:latin typeface="Tahoma"/>
                <a:cs typeface="Tahoma"/>
              </a:rPr>
              <a:t>optimize</a:t>
            </a:r>
            <a:r>
              <a:rPr sz="2000" b="1" spc="10" dirty="0">
                <a:solidFill>
                  <a:srgbClr val="FFFFFF"/>
                </a:solidFill>
                <a:latin typeface="Tahoma"/>
                <a:cs typeface="Tahoma"/>
              </a:rPr>
              <a:t> </a:t>
            </a:r>
            <a:r>
              <a:rPr sz="2000" b="1" spc="85" dirty="0">
                <a:solidFill>
                  <a:srgbClr val="FFFFFF"/>
                </a:solidFill>
                <a:latin typeface="Tahoma"/>
                <a:cs typeface="Tahoma"/>
              </a:rPr>
              <a:t>performance</a:t>
            </a:r>
            <a:r>
              <a:rPr sz="2000" b="1" spc="-45" dirty="0">
                <a:solidFill>
                  <a:srgbClr val="FFFFFF"/>
                </a:solidFill>
                <a:latin typeface="Tahoma"/>
                <a:cs typeface="Tahoma"/>
              </a:rPr>
              <a:t> </a:t>
            </a:r>
            <a:r>
              <a:rPr sz="2000" spc="-40" dirty="0">
                <a:solidFill>
                  <a:srgbClr val="FFFFFF"/>
                </a:solidFill>
                <a:latin typeface="Verdana"/>
                <a:cs typeface="Verdana"/>
              </a:rPr>
              <a:t>for</a:t>
            </a:r>
            <a:r>
              <a:rPr sz="2000" spc="-170" dirty="0">
                <a:solidFill>
                  <a:srgbClr val="FFFFFF"/>
                </a:solidFill>
                <a:latin typeface="Verdana"/>
                <a:cs typeface="Verdana"/>
              </a:rPr>
              <a:t> </a:t>
            </a:r>
            <a:r>
              <a:rPr sz="2000" spc="-10" dirty="0">
                <a:solidFill>
                  <a:srgbClr val="FFFFFF"/>
                </a:solidFill>
                <a:latin typeface="Verdana"/>
                <a:cs typeface="Verdana"/>
              </a:rPr>
              <a:t>speciﬁc applications.</a:t>
            </a:r>
            <a:r>
              <a:rPr sz="2000" spc="-130" dirty="0">
                <a:solidFill>
                  <a:srgbClr val="FFFFFF"/>
                </a:solidFill>
                <a:latin typeface="Verdana"/>
                <a:cs typeface="Verdana"/>
              </a:rPr>
              <a:t> </a:t>
            </a:r>
            <a:r>
              <a:rPr sz="2000" dirty="0">
                <a:solidFill>
                  <a:srgbClr val="FFFFFF"/>
                </a:solidFill>
                <a:latin typeface="Verdana"/>
                <a:cs typeface="Verdana"/>
              </a:rPr>
              <a:t>Exploring</a:t>
            </a:r>
            <a:r>
              <a:rPr sz="2000" spc="-130" dirty="0">
                <a:solidFill>
                  <a:srgbClr val="FFFFFF"/>
                </a:solidFill>
                <a:latin typeface="Verdana"/>
                <a:cs typeface="Verdana"/>
              </a:rPr>
              <a:t> </a:t>
            </a:r>
            <a:r>
              <a:rPr sz="2000" dirty="0">
                <a:solidFill>
                  <a:srgbClr val="FFFFFF"/>
                </a:solidFill>
                <a:latin typeface="Verdana"/>
                <a:cs typeface="Verdana"/>
              </a:rPr>
              <a:t>their</a:t>
            </a:r>
            <a:r>
              <a:rPr sz="2000" spc="-130" dirty="0">
                <a:solidFill>
                  <a:srgbClr val="FFFFFF"/>
                </a:solidFill>
                <a:latin typeface="Verdana"/>
                <a:cs typeface="Verdana"/>
              </a:rPr>
              <a:t> </a:t>
            </a:r>
            <a:r>
              <a:rPr sz="2000" spc="-10" dirty="0">
                <a:solidFill>
                  <a:srgbClr val="FFFFFF"/>
                </a:solidFill>
                <a:latin typeface="Verdana"/>
                <a:cs typeface="Verdana"/>
              </a:rPr>
              <a:t>architecture </a:t>
            </a:r>
            <a:r>
              <a:rPr sz="2000" spc="-60" dirty="0">
                <a:solidFill>
                  <a:srgbClr val="FFFFFF"/>
                </a:solidFill>
                <a:latin typeface="Verdana"/>
                <a:cs typeface="Verdana"/>
              </a:rPr>
              <a:t>reveals</a:t>
            </a:r>
            <a:r>
              <a:rPr sz="2000" spc="-130" dirty="0">
                <a:solidFill>
                  <a:srgbClr val="FFFFFF"/>
                </a:solidFill>
                <a:latin typeface="Verdana"/>
                <a:cs typeface="Verdana"/>
              </a:rPr>
              <a:t> </a:t>
            </a:r>
            <a:r>
              <a:rPr sz="2000" spc="60" dirty="0">
                <a:solidFill>
                  <a:srgbClr val="FFFFFF"/>
                </a:solidFill>
                <a:latin typeface="Verdana"/>
                <a:cs typeface="Verdana"/>
              </a:rPr>
              <a:t>how</a:t>
            </a:r>
            <a:r>
              <a:rPr sz="2000" spc="-125" dirty="0">
                <a:solidFill>
                  <a:srgbClr val="FFFFFF"/>
                </a:solidFill>
                <a:latin typeface="Verdana"/>
                <a:cs typeface="Verdana"/>
              </a:rPr>
              <a:t> </a:t>
            </a:r>
            <a:r>
              <a:rPr sz="2000" spc="-10" dirty="0">
                <a:solidFill>
                  <a:srgbClr val="FFFFFF"/>
                </a:solidFill>
                <a:latin typeface="Verdana"/>
                <a:cs typeface="Verdana"/>
              </a:rPr>
              <a:t>they</a:t>
            </a:r>
            <a:r>
              <a:rPr sz="2000" spc="-130" dirty="0">
                <a:solidFill>
                  <a:srgbClr val="FFFFFF"/>
                </a:solidFill>
                <a:latin typeface="Verdana"/>
                <a:cs typeface="Verdana"/>
              </a:rPr>
              <a:t> </a:t>
            </a:r>
            <a:r>
              <a:rPr sz="2000" dirty="0">
                <a:solidFill>
                  <a:srgbClr val="FFFFFF"/>
                </a:solidFill>
                <a:latin typeface="Verdana"/>
                <a:cs typeface="Verdana"/>
              </a:rPr>
              <a:t>can</a:t>
            </a:r>
            <a:r>
              <a:rPr sz="2000" spc="-125" dirty="0">
                <a:solidFill>
                  <a:srgbClr val="FFFFFF"/>
                </a:solidFill>
                <a:latin typeface="Verdana"/>
                <a:cs typeface="Verdana"/>
              </a:rPr>
              <a:t> </a:t>
            </a:r>
            <a:r>
              <a:rPr sz="2000" dirty="0">
                <a:solidFill>
                  <a:srgbClr val="FFFFFF"/>
                </a:solidFill>
                <a:latin typeface="Verdana"/>
                <a:cs typeface="Verdana"/>
              </a:rPr>
              <a:t>adapt</a:t>
            </a:r>
            <a:r>
              <a:rPr sz="2000" spc="-125" dirty="0">
                <a:solidFill>
                  <a:srgbClr val="FFFFFF"/>
                </a:solidFill>
                <a:latin typeface="Verdana"/>
                <a:cs typeface="Verdana"/>
              </a:rPr>
              <a:t> </a:t>
            </a:r>
            <a:r>
              <a:rPr sz="2000" dirty="0">
                <a:solidFill>
                  <a:srgbClr val="FFFFFF"/>
                </a:solidFill>
                <a:latin typeface="Verdana"/>
                <a:cs typeface="Verdana"/>
              </a:rPr>
              <a:t>to</a:t>
            </a:r>
            <a:r>
              <a:rPr sz="2000" spc="-130" dirty="0">
                <a:solidFill>
                  <a:srgbClr val="FFFFFF"/>
                </a:solidFill>
                <a:latin typeface="Verdana"/>
                <a:cs typeface="Verdana"/>
              </a:rPr>
              <a:t> </a:t>
            </a:r>
            <a:r>
              <a:rPr sz="2000" spc="-10" dirty="0">
                <a:solidFill>
                  <a:srgbClr val="FFFFFF"/>
                </a:solidFill>
                <a:latin typeface="Verdana"/>
                <a:cs typeface="Verdana"/>
              </a:rPr>
              <a:t>various </a:t>
            </a:r>
            <a:r>
              <a:rPr sz="2000" spc="-40" dirty="0">
                <a:solidFill>
                  <a:srgbClr val="FFFFFF"/>
                </a:solidFill>
                <a:latin typeface="Verdana"/>
                <a:cs typeface="Verdana"/>
              </a:rPr>
              <a:t>tasks</a:t>
            </a:r>
            <a:r>
              <a:rPr sz="2000" spc="-160" dirty="0">
                <a:solidFill>
                  <a:srgbClr val="FFFFFF"/>
                </a:solidFill>
                <a:latin typeface="Verdana"/>
                <a:cs typeface="Verdana"/>
              </a:rPr>
              <a:t> </a:t>
            </a:r>
            <a:r>
              <a:rPr sz="2000" spc="-10" dirty="0">
                <a:solidFill>
                  <a:srgbClr val="FFFFFF"/>
                </a:solidFill>
                <a:latin typeface="Verdana"/>
                <a:cs typeface="Verdana"/>
              </a:rPr>
              <a:t>efﬁciently.</a:t>
            </a:r>
            <a:endParaRPr sz="2000" dirty="0">
              <a:latin typeface="Verdana"/>
              <a:cs typeface="Verdana"/>
            </a:endParaRPr>
          </a:p>
        </p:txBody>
      </p:sp>
      <p:sp>
        <p:nvSpPr>
          <p:cNvPr id="5" name="object 5"/>
          <p:cNvSpPr/>
          <p:nvPr/>
        </p:nvSpPr>
        <p:spPr>
          <a:xfrm flipV="1">
            <a:off x="2089580" y="1797051"/>
            <a:ext cx="8965769" cy="76200"/>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9876688" y="2638234"/>
            <a:ext cx="6667499" cy="6096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55914" y="1114361"/>
            <a:ext cx="6656070" cy="1397635"/>
          </a:xfrm>
          <a:prstGeom prst="rect">
            <a:avLst/>
          </a:prstGeom>
        </p:spPr>
        <p:txBody>
          <a:bodyPr vert="horz" wrap="square" lIns="0" tIns="12700" rIns="0" bIns="0" rtlCol="0">
            <a:spAutoFit/>
          </a:bodyPr>
          <a:lstStyle/>
          <a:p>
            <a:pPr marL="12700" marR="5080">
              <a:lnSpc>
                <a:spcPct val="100000"/>
              </a:lnSpc>
              <a:spcBef>
                <a:spcPts val="100"/>
              </a:spcBef>
            </a:pPr>
            <a:r>
              <a:rPr sz="4500" spc="180" dirty="0">
                <a:latin typeface="Tahoma"/>
                <a:cs typeface="Tahoma"/>
              </a:rPr>
              <a:t>The</a:t>
            </a:r>
            <a:r>
              <a:rPr sz="4500" spc="-5" dirty="0">
                <a:latin typeface="Tahoma"/>
                <a:cs typeface="Tahoma"/>
              </a:rPr>
              <a:t> </a:t>
            </a:r>
            <a:r>
              <a:rPr sz="4500" spc="130" dirty="0">
                <a:latin typeface="Tahoma"/>
                <a:cs typeface="Tahoma"/>
              </a:rPr>
              <a:t>Role</a:t>
            </a:r>
            <a:r>
              <a:rPr sz="4500" spc="-5" dirty="0">
                <a:latin typeface="Tahoma"/>
                <a:cs typeface="Tahoma"/>
              </a:rPr>
              <a:t> </a:t>
            </a:r>
            <a:r>
              <a:rPr sz="4500" spc="150" dirty="0">
                <a:latin typeface="Tahoma"/>
                <a:cs typeface="Tahoma"/>
              </a:rPr>
              <a:t>of</a:t>
            </a:r>
            <a:r>
              <a:rPr sz="4500" dirty="0">
                <a:latin typeface="Tahoma"/>
                <a:cs typeface="Tahoma"/>
              </a:rPr>
              <a:t> </a:t>
            </a:r>
            <a:r>
              <a:rPr sz="4500" spc="190" dirty="0">
                <a:latin typeface="Tahoma"/>
                <a:cs typeface="Tahoma"/>
              </a:rPr>
              <a:t>Automata </a:t>
            </a:r>
            <a:r>
              <a:rPr sz="4500" spc="130" dirty="0">
                <a:latin typeface="Tahoma"/>
                <a:cs typeface="Tahoma"/>
              </a:rPr>
              <a:t>in</a:t>
            </a:r>
            <a:r>
              <a:rPr sz="4500" spc="-5" dirty="0">
                <a:latin typeface="Tahoma"/>
                <a:cs typeface="Tahoma"/>
              </a:rPr>
              <a:t> </a:t>
            </a:r>
            <a:r>
              <a:rPr sz="4500" spc="-10" dirty="0">
                <a:latin typeface="Tahoma"/>
                <a:cs typeface="Tahoma"/>
              </a:rPr>
              <a:t>Effficiency</a:t>
            </a:r>
            <a:endParaRPr sz="4500" dirty="0">
              <a:latin typeface="Tahoma"/>
              <a:cs typeface="Tahoma"/>
            </a:endParaRPr>
          </a:p>
        </p:txBody>
      </p:sp>
      <p:sp>
        <p:nvSpPr>
          <p:cNvPr id="4" name="object 4"/>
          <p:cNvSpPr txBox="1"/>
          <p:nvPr/>
        </p:nvSpPr>
        <p:spPr>
          <a:xfrm>
            <a:off x="1954974" y="3240595"/>
            <a:ext cx="6279515" cy="2614930"/>
          </a:xfrm>
          <a:prstGeom prst="rect">
            <a:avLst/>
          </a:prstGeom>
        </p:spPr>
        <p:txBody>
          <a:bodyPr vert="horz" wrap="square" lIns="0" tIns="11430" rIns="0" bIns="0" rtlCol="0">
            <a:spAutoFit/>
          </a:bodyPr>
          <a:lstStyle/>
          <a:p>
            <a:pPr marL="12700" marR="5080" algn="just">
              <a:lnSpc>
                <a:spcPct val="101099"/>
              </a:lnSpc>
              <a:spcBef>
                <a:spcPts val="90"/>
              </a:spcBef>
            </a:pPr>
            <a:r>
              <a:rPr sz="2400" spc="45" dirty="0">
                <a:solidFill>
                  <a:srgbClr val="FFFFFF"/>
                </a:solidFill>
                <a:latin typeface="Verdana"/>
                <a:cs typeface="Verdana"/>
              </a:rPr>
              <a:t>Automata</a:t>
            </a:r>
            <a:r>
              <a:rPr sz="2400" spc="-175" dirty="0">
                <a:solidFill>
                  <a:srgbClr val="FFFFFF"/>
                </a:solidFill>
                <a:latin typeface="Verdana"/>
                <a:cs typeface="Verdana"/>
              </a:rPr>
              <a:t> </a:t>
            </a:r>
            <a:r>
              <a:rPr sz="2400" dirty="0">
                <a:solidFill>
                  <a:srgbClr val="FFFFFF"/>
                </a:solidFill>
                <a:latin typeface="Verdana"/>
                <a:cs typeface="Verdana"/>
              </a:rPr>
              <a:t>theory</a:t>
            </a:r>
            <a:r>
              <a:rPr sz="2400" spc="-175" dirty="0">
                <a:solidFill>
                  <a:srgbClr val="FFFFFF"/>
                </a:solidFill>
                <a:latin typeface="Verdana"/>
                <a:cs typeface="Verdana"/>
              </a:rPr>
              <a:t> </a:t>
            </a:r>
            <a:r>
              <a:rPr sz="2400" spc="-10" dirty="0">
                <a:solidFill>
                  <a:srgbClr val="FFFFFF"/>
                </a:solidFill>
                <a:latin typeface="Verdana"/>
                <a:cs typeface="Verdana"/>
              </a:rPr>
              <a:t>provides</a:t>
            </a:r>
            <a:r>
              <a:rPr sz="2400" spc="-170" dirty="0">
                <a:solidFill>
                  <a:srgbClr val="FFFFFF"/>
                </a:solidFill>
                <a:latin typeface="Verdana"/>
                <a:cs typeface="Verdana"/>
              </a:rPr>
              <a:t> </a:t>
            </a:r>
            <a:r>
              <a:rPr sz="2400" spc="-20" dirty="0">
                <a:solidFill>
                  <a:srgbClr val="FFFFFF"/>
                </a:solidFill>
                <a:latin typeface="Verdana"/>
                <a:cs typeface="Verdana"/>
              </a:rPr>
              <a:t>a</a:t>
            </a:r>
            <a:r>
              <a:rPr sz="2400" spc="-175" dirty="0">
                <a:solidFill>
                  <a:srgbClr val="FFFFFF"/>
                </a:solidFill>
                <a:latin typeface="Verdana"/>
                <a:cs typeface="Verdana"/>
              </a:rPr>
              <a:t> </a:t>
            </a:r>
            <a:r>
              <a:rPr sz="2400" spc="-10" dirty="0">
                <a:solidFill>
                  <a:srgbClr val="FFFFFF"/>
                </a:solidFill>
                <a:latin typeface="Verdana"/>
                <a:cs typeface="Verdana"/>
              </a:rPr>
              <a:t>framework </a:t>
            </a:r>
            <a:r>
              <a:rPr sz="2400" spc="-35" dirty="0">
                <a:solidFill>
                  <a:srgbClr val="FFFFFF"/>
                </a:solidFill>
                <a:latin typeface="Verdana"/>
                <a:cs typeface="Verdana"/>
              </a:rPr>
              <a:t>for</a:t>
            </a:r>
            <a:r>
              <a:rPr sz="2400" spc="-160" dirty="0">
                <a:solidFill>
                  <a:srgbClr val="FFFFFF"/>
                </a:solidFill>
                <a:latin typeface="Verdana"/>
                <a:cs typeface="Verdana"/>
              </a:rPr>
              <a:t> </a:t>
            </a:r>
            <a:r>
              <a:rPr sz="2400" spc="55" dirty="0">
                <a:solidFill>
                  <a:srgbClr val="FFFFFF"/>
                </a:solidFill>
                <a:latin typeface="Verdana"/>
                <a:cs typeface="Verdana"/>
              </a:rPr>
              <a:t>designing</a:t>
            </a:r>
            <a:r>
              <a:rPr sz="2400" spc="-145" dirty="0">
                <a:solidFill>
                  <a:srgbClr val="FFFFFF"/>
                </a:solidFill>
                <a:latin typeface="Verdana"/>
                <a:cs typeface="Verdana"/>
              </a:rPr>
              <a:t> </a:t>
            </a:r>
            <a:r>
              <a:rPr sz="2400" spc="-30" dirty="0">
                <a:solidFill>
                  <a:srgbClr val="FFFFFF"/>
                </a:solidFill>
                <a:latin typeface="Verdana"/>
                <a:cs typeface="Verdana"/>
              </a:rPr>
              <a:t>systems</a:t>
            </a:r>
            <a:r>
              <a:rPr sz="2400" spc="-145" dirty="0">
                <a:solidFill>
                  <a:srgbClr val="FFFFFF"/>
                </a:solidFill>
                <a:latin typeface="Verdana"/>
                <a:cs typeface="Verdana"/>
              </a:rPr>
              <a:t> </a:t>
            </a:r>
            <a:r>
              <a:rPr sz="2400" dirty="0">
                <a:solidFill>
                  <a:srgbClr val="FFFFFF"/>
                </a:solidFill>
                <a:latin typeface="Verdana"/>
                <a:cs typeface="Verdana"/>
              </a:rPr>
              <a:t>that</a:t>
            </a:r>
            <a:r>
              <a:rPr sz="2400" spc="-145" dirty="0">
                <a:solidFill>
                  <a:srgbClr val="FFFFFF"/>
                </a:solidFill>
                <a:latin typeface="Verdana"/>
                <a:cs typeface="Verdana"/>
              </a:rPr>
              <a:t> </a:t>
            </a:r>
            <a:r>
              <a:rPr sz="2400" spc="40" dirty="0">
                <a:solidFill>
                  <a:srgbClr val="FFFFFF"/>
                </a:solidFill>
                <a:latin typeface="Verdana"/>
                <a:cs typeface="Verdana"/>
              </a:rPr>
              <a:t>can </a:t>
            </a:r>
            <a:r>
              <a:rPr sz="2400" b="1" spc="85" dirty="0">
                <a:solidFill>
                  <a:srgbClr val="FFFFFF"/>
                </a:solidFill>
                <a:latin typeface="Tahoma"/>
                <a:cs typeface="Tahoma"/>
              </a:rPr>
              <a:t>automatically</a:t>
            </a:r>
            <a:r>
              <a:rPr sz="2400" b="1" spc="25" dirty="0">
                <a:solidFill>
                  <a:srgbClr val="FFFFFF"/>
                </a:solidFill>
                <a:latin typeface="Tahoma"/>
                <a:cs typeface="Tahoma"/>
              </a:rPr>
              <a:t> </a:t>
            </a:r>
            <a:r>
              <a:rPr sz="2400" b="1" spc="110" dirty="0">
                <a:solidFill>
                  <a:srgbClr val="FFFFFF"/>
                </a:solidFill>
                <a:latin typeface="Tahoma"/>
                <a:cs typeface="Tahoma"/>
              </a:rPr>
              <a:t>adapt</a:t>
            </a:r>
            <a:r>
              <a:rPr sz="2400" b="1" spc="-45" dirty="0">
                <a:solidFill>
                  <a:srgbClr val="FFFFFF"/>
                </a:solidFill>
                <a:latin typeface="Tahoma"/>
                <a:cs typeface="Tahoma"/>
              </a:rPr>
              <a:t> </a:t>
            </a:r>
            <a:r>
              <a:rPr sz="2400" dirty="0">
                <a:solidFill>
                  <a:srgbClr val="FFFFFF"/>
                </a:solidFill>
                <a:latin typeface="Verdana"/>
                <a:cs typeface="Verdana"/>
              </a:rPr>
              <a:t>to</a:t>
            </a:r>
            <a:r>
              <a:rPr sz="2400" spc="-185" dirty="0">
                <a:solidFill>
                  <a:srgbClr val="FFFFFF"/>
                </a:solidFill>
                <a:latin typeface="Verdana"/>
                <a:cs typeface="Verdana"/>
              </a:rPr>
              <a:t> </a:t>
            </a:r>
            <a:r>
              <a:rPr sz="2400" spc="70" dirty="0">
                <a:solidFill>
                  <a:srgbClr val="FFFFFF"/>
                </a:solidFill>
                <a:latin typeface="Verdana"/>
                <a:cs typeface="Verdana"/>
              </a:rPr>
              <a:t>changing </a:t>
            </a:r>
            <a:r>
              <a:rPr sz="2400" dirty="0">
                <a:solidFill>
                  <a:srgbClr val="FFFFFF"/>
                </a:solidFill>
                <a:latin typeface="Verdana"/>
                <a:cs typeface="Verdana"/>
              </a:rPr>
              <a:t>conditions.</a:t>
            </a:r>
            <a:r>
              <a:rPr sz="2400" spc="-45" dirty="0">
                <a:solidFill>
                  <a:srgbClr val="FFFFFF"/>
                </a:solidFill>
                <a:latin typeface="Verdana"/>
                <a:cs typeface="Verdana"/>
              </a:rPr>
              <a:t> </a:t>
            </a:r>
            <a:r>
              <a:rPr sz="2400" dirty="0">
                <a:solidFill>
                  <a:srgbClr val="FFFFFF"/>
                </a:solidFill>
                <a:latin typeface="Verdana"/>
                <a:cs typeface="Verdana"/>
              </a:rPr>
              <a:t>By</a:t>
            </a:r>
            <a:r>
              <a:rPr sz="2400" spc="-40" dirty="0">
                <a:solidFill>
                  <a:srgbClr val="FFFFFF"/>
                </a:solidFill>
                <a:latin typeface="Verdana"/>
                <a:cs typeface="Verdana"/>
              </a:rPr>
              <a:t> </a:t>
            </a:r>
            <a:r>
              <a:rPr sz="2400" dirty="0">
                <a:solidFill>
                  <a:srgbClr val="FFFFFF"/>
                </a:solidFill>
                <a:latin typeface="Verdana"/>
                <a:cs typeface="Verdana"/>
              </a:rPr>
              <a:t>integrating</a:t>
            </a:r>
            <a:r>
              <a:rPr sz="2400" spc="-40" dirty="0">
                <a:solidFill>
                  <a:srgbClr val="FFFFFF"/>
                </a:solidFill>
                <a:latin typeface="Verdana"/>
                <a:cs typeface="Verdana"/>
              </a:rPr>
              <a:t> </a:t>
            </a:r>
            <a:r>
              <a:rPr sz="2400" dirty="0">
                <a:solidFill>
                  <a:srgbClr val="FFFFFF"/>
                </a:solidFill>
                <a:latin typeface="Verdana"/>
                <a:cs typeface="Verdana"/>
              </a:rPr>
              <a:t>automata</a:t>
            </a:r>
            <a:r>
              <a:rPr sz="2400" spc="-40" dirty="0">
                <a:solidFill>
                  <a:srgbClr val="FFFFFF"/>
                </a:solidFill>
                <a:latin typeface="Verdana"/>
                <a:cs typeface="Verdana"/>
              </a:rPr>
              <a:t> </a:t>
            </a:r>
            <a:r>
              <a:rPr sz="2400" spc="-20" dirty="0">
                <a:solidFill>
                  <a:srgbClr val="FFFFFF"/>
                </a:solidFill>
                <a:latin typeface="Verdana"/>
                <a:cs typeface="Verdana"/>
              </a:rPr>
              <a:t>into </a:t>
            </a:r>
            <a:r>
              <a:rPr sz="2400" spc="130" dirty="0">
                <a:solidFill>
                  <a:srgbClr val="FFFFFF"/>
                </a:solidFill>
                <a:latin typeface="Verdana"/>
                <a:cs typeface="Verdana"/>
              </a:rPr>
              <a:t>FPGA</a:t>
            </a:r>
            <a:r>
              <a:rPr sz="2400" spc="-195" dirty="0">
                <a:solidFill>
                  <a:srgbClr val="FFFFFF"/>
                </a:solidFill>
                <a:latin typeface="Verdana"/>
                <a:cs typeface="Verdana"/>
              </a:rPr>
              <a:t> </a:t>
            </a:r>
            <a:r>
              <a:rPr sz="2400" spc="-25" dirty="0">
                <a:solidFill>
                  <a:srgbClr val="FFFFFF"/>
                </a:solidFill>
                <a:latin typeface="Verdana"/>
                <a:cs typeface="Verdana"/>
              </a:rPr>
              <a:t>designs,</a:t>
            </a:r>
            <a:r>
              <a:rPr sz="2400" spc="-190" dirty="0">
                <a:solidFill>
                  <a:srgbClr val="FFFFFF"/>
                </a:solidFill>
                <a:latin typeface="Verdana"/>
                <a:cs typeface="Verdana"/>
              </a:rPr>
              <a:t> </a:t>
            </a:r>
            <a:r>
              <a:rPr sz="2400" spc="70" dirty="0">
                <a:solidFill>
                  <a:srgbClr val="FFFFFF"/>
                </a:solidFill>
                <a:latin typeface="Verdana"/>
                <a:cs typeface="Verdana"/>
              </a:rPr>
              <a:t>we</a:t>
            </a:r>
            <a:r>
              <a:rPr sz="2400" spc="-190" dirty="0">
                <a:solidFill>
                  <a:srgbClr val="FFFFFF"/>
                </a:solidFill>
                <a:latin typeface="Verdana"/>
                <a:cs typeface="Verdana"/>
              </a:rPr>
              <a:t> </a:t>
            </a:r>
            <a:r>
              <a:rPr sz="2400" spc="65" dirty="0">
                <a:solidFill>
                  <a:srgbClr val="FFFFFF"/>
                </a:solidFill>
                <a:latin typeface="Verdana"/>
                <a:cs typeface="Verdana"/>
              </a:rPr>
              <a:t>can</a:t>
            </a:r>
            <a:r>
              <a:rPr sz="2400" spc="-190" dirty="0">
                <a:solidFill>
                  <a:srgbClr val="FFFFFF"/>
                </a:solidFill>
                <a:latin typeface="Verdana"/>
                <a:cs typeface="Verdana"/>
              </a:rPr>
              <a:t> </a:t>
            </a:r>
            <a:r>
              <a:rPr sz="2400" dirty="0">
                <a:solidFill>
                  <a:srgbClr val="FFFFFF"/>
                </a:solidFill>
                <a:latin typeface="Verdana"/>
                <a:cs typeface="Verdana"/>
              </a:rPr>
              <a:t>achieve</a:t>
            </a:r>
            <a:r>
              <a:rPr sz="2400" spc="-190" dirty="0">
                <a:solidFill>
                  <a:srgbClr val="FFFFFF"/>
                </a:solidFill>
                <a:latin typeface="Verdana"/>
                <a:cs typeface="Verdana"/>
              </a:rPr>
              <a:t> </a:t>
            </a:r>
            <a:r>
              <a:rPr sz="2400" b="1" spc="114" dirty="0">
                <a:solidFill>
                  <a:srgbClr val="FFFFFF"/>
                </a:solidFill>
                <a:latin typeface="Tahoma"/>
                <a:cs typeface="Tahoma"/>
              </a:rPr>
              <a:t>dynamic </a:t>
            </a:r>
            <a:r>
              <a:rPr sz="2400" b="1" spc="95" dirty="0">
                <a:solidFill>
                  <a:srgbClr val="FFFFFF"/>
                </a:solidFill>
                <a:latin typeface="Tahoma"/>
                <a:cs typeface="Tahoma"/>
              </a:rPr>
              <a:t>resource</a:t>
            </a:r>
            <a:r>
              <a:rPr sz="2400" b="1" spc="15" dirty="0">
                <a:solidFill>
                  <a:srgbClr val="FFFFFF"/>
                </a:solidFill>
                <a:latin typeface="Tahoma"/>
                <a:cs typeface="Tahoma"/>
              </a:rPr>
              <a:t> </a:t>
            </a:r>
            <a:r>
              <a:rPr sz="2400" b="1" spc="80" dirty="0">
                <a:solidFill>
                  <a:srgbClr val="FFFFFF"/>
                </a:solidFill>
                <a:latin typeface="Tahoma"/>
                <a:cs typeface="Tahoma"/>
              </a:rPr>
              <a:t>allocation</a:t>
            </a:r>
            <a:r>
              <a:rPr sz="2400" b="1" spc="-55" dirty="0">
                <a:solidFill>
                  <a:srgbClr val="FFFFFF"/>
                </a:solidFill>
                <a:latin typeface="Tahoma"/>
                <a:cs typeface="Tahoma"/>
              </a:rPr>
              <a:t> </a:t>
            </a:r>
            <a:r>
              <a:rPr sz="2400" spc="70" dirty="0">
                <a:solidFill>
                  <a:srgbClr val="FFFFFF"/>
                </a:solidFill>
                <a:latin typeface="Verdana"/>
                <a:cs typeface="Verdana"/>
              </a:rPr>
              <a:t>and</a:t>
            </a:r>
            <a:r>
              <a:rPr sz="2400" spc="-190" dirty="0">
                <a:solidFill>
                  <a:srgbClr val="FFFFFF"/>
                </a:solidFill>
                <a:latin typeface="Verdana"/>
                <a:cs typeface="Verdana"/>
              </a:rPr>
              <a:t> </a:t>
            </a:r>
            <a:r>
              <a:rPr sz="2400" spc="-10" dirty="0">
                <a:solidFill>
                  <a:srgbClr val="FFFFFF"/>
                </a:solidFill>
                <a:latin typeface="Verdana"/>
                <a:cs typeface="Verdana"/>
              </a:rPr>
              <a:t>signiﬁcantly </a:t>
            </a:r>
            <a:r>
              <a:rPr sz="2400" dirty="0">
                <a:solidFill>
                  <a:srgbClr val="FFFFFF"/>
                </a:solidFill>
                <a:latin typeface="Verdana"/>
                <a:cs typeface="Verdana"/>
              </a:rPr>
              <a:t>improve</a:t>
            </a:r>
            <a:r>
              <a:rPr sz="2400" spc="-95" dirty="0">
                <a:solidFill>
                  <a:srgbClr val="FFFFFF"/>
                </a:solidFill>
                <a:latin typeface="Verdana"/>
                <a:cs typeface="Verdana"/>
              </a:rPr>
              <a:t> </a:t>
            </a:r>
            <a:r>
              <a:rPr sz="2400" dirty="0">
                <a:solidFill>
                  <a:srgbClr val="FFFFFF"/>
                </a:solidFill>
                <a:latin typeface="Verdana"/>
                <a:cs typeface="Verdana"/>
              </a:rPr>
              <a:t>operational</a:t>
            </a:r>
            <a:r>
              <a:rPr sz="2400" spc="-95" dirty="0">
                <a:solidFill>
                  <a:srgbClr val="FFFFFF"/>
                </a:solidFill>
                <a:latin typeface="Verdana"/>
                <a:cs typeface="Verdana"/>
              </a:rPr>
              <a:t> </a:t>
            </a:r>
            <a:r>
              <a:rPr sz="2400" spc="-10" dirty="0">
                <a:solidFill>
                  <a:srgbClr val="FFFFFF"/>
                </a:solidFill>
                <a:latin typeface="Verdana"/>
                <a:cs typeface="Verdana"/>
              </a:rPr>
              <a:t>efﬁciency.</a:t>
            </a:r>
            <a:endParaRPr sz="2400" dirty="0">
              <a:latin typeface="Verdana"/>
              <a:cs typeface="Verdana"/>
            </a:endParaRPr>
          </a:p>
        </p:txBody>
      </p:sp>
      <p:sp>
        <p:nvSpPr>
          <p:cNvPr id="5" name="object 5"/>
          <p:cNvSpPr/>
          <p:nvPr/>
        </p:nvSpPr>
        <p:spPr>
          <a:xfrm>
            <a:off x="1954974" y="27114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10476077" y="1156703"/>
            <a:ext cx="5886450" cy="775037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361"/>
            <a:ext cx="18288000" cy="10286978"/>
          </a:xfrm>
          <a:prstGeom prst="rect">
            <a:avLst/>
          </a:prstGeom>
        </p:spPr>
      </p:pic>
      <p:sp>
        <p:nvSpPr>
          <p:cNvPr id="3" name="object 3"/>
          <p:cNvSpPr txBox="1">
            <a:spLocks noGrp="1"/>
          </p:cNvSpPr>
          <p:nvPr>
            <p:ph type="title"/>
          </p:nvPr>
        </p:nvSpPr>
        <p:spPr>
          <a:prstGeom prst="rect">
            <a:avLst/>
          </a:prstGeom>
        </p:spPr>
        <p:txBody>
          <a:bodyPr vert="horz" wrap="square" lIns="0" tIns="33020" rIns="0" bIns="0" rtlCol="0">
            <a:spAutoFit/>
          </a:bodyPr>
          <a:lstStyle/>
          <a:p>
            <a:pPr marL="12700" marR="5080">
              <a:lnSpc>
                <a:spcPts val="5700"/>
              </a:lnSpc>
              <a:spcBef>
                <a:spcPts val="260"/>
              </a:spcBef>
            </a:pPr>
            <a:r>
              <a:rPr spc="-175" dirty="0"/>
              <a:t>Power</a:t>
            </a:r>
            <a:r>
              <a:rPr spc="-245" dirty="0"/>
              <a:t> </a:t>
            </a:r>
            <a:r>
              <a:rPr spc="-75" dirty="0"/>
              <a:t>Management </a:t>
            </a:r>
            <a:r>
              <a:rPr spc="-45" dirty="0"/>
              <a:t>Techniques</a:t>
            </a:r>
          </a:p>
        </p:txBody>
      </p:sp>
      <p:sp>
        <p:nvSpPr>
          <p:cNvPr id="4" name="object 4"/>
          <p:cNvSpPr txBox="1"/>
          <p:nvPr/>
        </p:nvSpPr>
        <p:spPr>
          <a:xfrm>
            <a:off x="1954974" y="3240595"/>
            <a:ext cx="6419215" cy="2976880"/>
          </a:xfrm>
          <a:prstGeom prst="rect">
            <a:avLst/>
          </a:prstGeom>
        </p:spPr>
        <p:txBody>
          <a:bodyPr vert="horz" wrap="square" lIns="0" tIns="12700" rIns="0" bIns="0" rtlCol="0">
            <a:spAutoFit/>
          </a:bodyPr>
          <a:lstStyle/>
          <a:p>
            <a:pPr marL="12700" marR="5080" algn="just">
              <a:lnSpc>
                <a:spcPct val="100800"/>
              </a:lnSpc>
              <a:spcBef>
                <a:spcPts val="100"/>
              </a:spcBef>
            </a:pPr>
            <a:r>
              <a:rPr sz="2400" dirty="0">
                <a:solidFill>
                  <a:srgbClr val="FFFFFF"/>
                </a:solidFill>
                <a:latin typeface="Verdana"/>
                <a:cs typeface="Verdana"/>
              </a:rPr>
              <a:t>Effective</a:t>
            </a:r>
            <a:r>
              <a:rPr sz="2400" spc="-114" dirty="0">
                <a:solidFill>
                  <a:srgbClr val="FFFFFF"/>
                </a:solidFill>
                <a:latin typeface="Verdana"/>
                <a:cs typeface="Verdana"/>
              </a:rPr>
              <a:t> </a:t>
            </a:r>
            <a:r>
              <a:rPr sz="2400" dirty="0">
                <a:solidFill>
                  <a:srgbClr val="FFFFFF"/>
                </a:solidFill>
                <a:latin typeface="Verdana"/>
                <a:cs typeface="Verdana"/>
              </a:rPr>
              <a:t>power</a:t>
            </a:r>
            <a:r>
              <a:rPr sz="2400" spc="-114" dirty="0">
                <a:solidFill>
                  <a:srgbClr val="FFFFFF"/>
                </a:solidFill>
                <a:latin typeface="Verdana"/>
                <a:cs typeface="Verdana"/>
              </a:rPr>
              <a:t> </a:t>
            </a:r>
            <a:r>
              <a:rPr sz="2400" spc="80" dirty="0">
                <a:solidFill>
                  <a:srgbClr val="FFFFFF"/>
                </a:solidFill>
                <a:latin typeface="Verdana"/>
                <a:cs typeface="Verdana"/>
              </a:rPr>
              <a:t>management</a:t>
            </a:r>
            <a:r>
              <a:rPr sz="2400" spc="-114" dirty="0">
                <a:solidFill>
                  <a:srgbClr val="FFFFFF"/>
                </a:solidFill>
                <a:latin typeface="Verdana"/>
                <a:cs typeface="Verdana"/>
              </a:rPr>
              <a:t> </a:t>
            </a:r>
            <a:r>
              <a:rPr sz="2400" spc="-55" dirty="0">
                <a:solidFill>
                  <a:srgbClr val="FFFFFF"/>
                </a:solidFill>
                <a:latin typeface="Verdana"/>
                <a:cs typeface="Verdana"/>
              </a:rPr>
              <a:t>is</a:t>
            </a:r>
            <a:r>
              <a:rPr sz="2400" spc="-114" dirty="0">
                <a:solidFill>
                  <a:srgbClr val="FFFFFF"/>
                </a:solidFill>
                <a:latin typeface="Verdana"/>
                <a:cs typeface="Verdana"/>
              </a:rPr>
              <a:t> </a:t>
            </a:r>
            <a:r>
              <a:rPr sz="2400" dirty="0">
                <a:solidFill>
                  <a:srgbClr val="FFFFFF"/>
                </a:solidFill>
                <a:latin typeface="Verdana"/>
                <a:cs typeface="Verdana"/>
              </a:rPr>
              <a:t>crucial</a:t>
            </a:r>
            <a:r>
              <a:rPr sz="2400" spc="-114" dirty="0">
                <a:solidFill>
                  <a:srgbClr val="FFFFFF"/>
                </a:solidFill>
                <a:latin typeface="Verdana"/>
                <a:cs typeface="Verdana"/>
              </a:rPr>
              <a:t> </a:t>
            </a:r>
            <a:r>
              <a:rPr sz="2400" spc="-25" dirty="0">
                <a:solidFill>
                  <a:srgbClr val="FFFFFF"/>
                </a:solidFill>
                <a:latin typeface="Verdana"/>
                <a:cs typeface="Verdana"/>
              </a:rPr>
              <a:t>in </a:t>
            </a:r>
            <a:r>
              <a:rPr sz="2400" spc="100" dirty="0">
                <a:solidFill>
                  <a:srgbClr val="FFFFFF"/>
                </a:solidFill>
                <a:latin typeface="Verdana"/>
                <a:cs typeface="Verdana"/>
              </a:rPr>
              <a:t>embedded</a:t>
            </a:r>
            <a:r>
              <a:rPr sz="2400" spc="-125" dirty="0">
                <a:solidFill>
                  <a:srgbClr val="FFFFFF"/>
                </a:solidFill>
                <a:latin typeface="Verdana"/>
                <a:cs typeface="Verdana"/>
              </a:rPr>
              <a:t> </a:t>
            </a:r>
            <a:r>
              <a:rPr sz="2400" spc="-75" dirty="0">
                <a:solidFill>
                  <a:srgbClr val="FFFFFF"/>
                </a:solidFill>
                <a:latin typeface="Verdana"/>
                <a:cs typeface="Verdana"/>
              </a:rPr>
              <a:t>systems.</a:t>
            </a:r>
            <a:r>
              <a:rPr sz="2400" spc="-125" dirty="0">
                <a:solidFill>
                  <a:srgbClr val="FFFFFF"/>
                </a:solidFill>
                <a:latin typeface="Verdana"/>
                <a:cs typeface="Verdana"/>
              </a:rPr>
              <a:t> </a:t>
            </a:r>
            <a:r>
              <a:rPr sz="2400" dirty="0">
                <a:solidFill>
                  <a:srgbClr val="FFFFFF"/>
                </a:solidFill>
                <a:latin typeface="Verdana"/>
                <a:cs typeface="Verdana"/>
              </a:rPr>
              <a:t>Techniques</a:t>
            </a:r>
            <a:r>
              <a:rPr sz="2400" spc="-125" dirty="0">
                <a:solidFill>
                  <a:srgbClr val="FFFFFF"/>
                </a:solidFill>
                <a:latin typeface="Verdana"/>
                <a:cs typeface="Verdana"/>
              </a:rPr>
              <a:t> </a:t>
            </a:r>
            <a:r>
              <a:rPr sz="2400" spc="50" dirty="0">
                <a:solidFill>
                  <a:srgbClr val="FFFFFF"/>
                </a:solidFill>
                <a:latin typeface="Verdana"/>
                <a:cs typeface="Verdana"/>
              </a:rPr>
              <a:t>such</a:t>
            </a:r>
            <a:r>
              <a:rPr sz="2400" spc="-125" dirty="0">
                <a:solidFill>
                  <a:srgbClr val="FFFFFF"/>
                </a:solidFill>
                <a:latin typeface="Verdana"/>
                <a:cs typeface="Verdana"/>
              </a:rPr>
              <a:t> </a:t>
            </a:r>
            <a:r>
              <a:rPr sz="2400" spc="-25" dirty="0">
                <a:solidFill>
                  <a:srgbClr val="FFFFFF"/>
                </a:solidFill>
                <a:latin typeface="Verdana"/>
                <a:cs typeface="Verdana"/>
              </a:rPr>
              <a:t>as </a:t>
            </a:r>
            <a:r>
              <a:rPr sz="2400" b="1" spc="-30" dirty="0">
                <a:solidFill>
                  <a:srgbClr val="FFFFFF"/>
                </a:solidFill>
                <a:latin typeface="Verdana"/>
                <a:cs typeface="Verdana"/>
              </a:rPr>
              <a:t>dynamic</a:t>
            </a:r>
            <a:r>
              <a:rPr sz="2400" b="1" spc="-125" dirty="0">
                <a:solidFill>
                  <a:srgbClr val="FFFFFF"/>
                </a:solidFill>
                <a:latin typeface="Verdana"/>
                <a:cs typeface="Verdana"/>
              </a:rPr>
              <a:t> </a:t>
            </a:r>
            <a:r>
              <a:rPr sz="2400" b="1" spc="-25" dirty="0">
                <a:solidFill>
                  <a:srgbClr val="FFFFFF"/>
                </a:solidFill>
                <a:latin typeface="Verdana"/>
                <a:cs typeface="Verdana"/>
              </a:rPr>
              <a:t>voltage</a:t>
            </a:r>
            <a:r>
              <a:rPr sz="2400" b="1" spc="-120" dirty="0">
                <a:solidFill>
                  <a:srgbClr val="FFFFFF"/>
                </a:solidFill>
                <a:latin typeface="Verdana"/>
                <a:cs typeface="Verdana"/>
              </a:rPr>
              <a:t> </a:t>
            </a:r>
            <a:r>
              <a:rPr sz="2400" b="1" spc="-45" dirty="0">
                <a:solidFill>
                  <a:srgbClr val="FFFFFF"/>
                </a:solidFill>
                <a:latin typeface="Verdana"/>
                <a:cs typeface="Verdana"/>
              </a:rPr>
              <a:t>scaling</a:t>
            </a:r>
            <a:r>
              <a:rPr sz="2400" b="1" spc="-185" dirty="0">
                <a:solidFill>
                  <a:srgbClr val="FFFFFF"/>
                </a:solidFill>
                <a:latin typeface="Verdana"/>
                <a:cs typeface="Verdana"/>
              </a:rPr>
              <a:t> </a:t>
            </a:r>
            <a:r>
              <a:rPr sz="2400" spc="70" dirty="0">
                <a:solidFill>
                  <a:srgbClr val="FFFFFF"/>
                </a:solidFill>
                <a:latin typeface="Verdana"/>
                <a:cs typeface="Verdana"/>
              </a:rPr>
              <a:t>and</a:t>
            </a:r>
            <a:r>
              <a:rPr sz="2400" spc="-215" dirty="0">
                <a:solidFill>
                  <a:srgbClr val="FFFFFF"/>
                </a:solidFill>
                <a:latin typeface="Verdana"/>
                <a:cs typeface="Verdana"/>
              </a:rPr>
              <a:t> </a:t>
            </a:r>
            <a:r>
              <a:rPr sz="2400" b="1" spc="-10" dirty="0">
                <a:solidFill>
                  <a:srgbClr val="FFFFFF"/>
                </a:solidFill>
                <a:latin typeface="Verdana"/>
                <a:cs typeface="Verdana"/>
              </a:rPr>
              <a:t>adaptive clocking</a:t>
            </a:r>
            <a:r>
              <a:rPr sz="2400" b="1" spc="-170" dirty="0">
                <a:solidFill>
                  <a:srgbClr val="FFFFFF"/>
                </a:solidFill>
                <a:latin typeface="Verdana"/>
                <a:cs typeface="Verdana"/>
              </a:rPr>
              <a:t> </a:t>
            </a:r>
            <a:r>
              <a:rPr sz="2400" spc="65" dirty="0">
                <a:solidFill>
                  <a:srgbClr val="FFFFFF"/>
                </a:solidFill>
                <a:latin typeface="Verdana"/>
                <a:cs typeface="Verdana"/>
              </a:rPr>
              <a:t>can</a:t>
            </a:r>
            <a:r>
              <a:rPr sz="2400" spc="-185" dirty="0">
                <a:solidFill>
                  <a:srgbClr val="FFFFFF"/>
                </a:solidFill>
                <a:latin typeface="Verdana"/>
                <a:cs typeface="Verdana"/>
              </a:rPr>
              <a:t> </a:t>
            </a:r>
            <a:r>
              <a:rPr sz="2400" spc="75" dirty="0">
                <a:solidFill>
                  <a:srgbClr val="FFFFFF"/>
                </a:solidFill>
                <a:latin typeface="Verdana"/>
                <a:cs typeface="Verdana"/>
              </a:rPr>
              <a:t>be</a:t>
            </a:r>
            <a:r>
              <a:rPr sz="2400" spc="-190" dirty="0">
                <a:solidFill>
                  <a:srgbClr val="FFFFFF"/>
                </a:solidFill>
                <a:latin typeface="Verdana"/>
                <a:cs typeface="Verdana"/>
              </a:rPr>
              <a:t> </a:t>
            </a:r>
            <a:r>
              <a:rPr sz="2400" spc="75" dirty="0">
                <a:solidFill>
                  <a:srgbClr val="FFFFFF"/>
                </a:solidFill>
                <a:latin typeface="Verdana"/>
                <a:cs typeface="Verdana"/>
              </a:rPr>
              <a:t>implemented</a:t>
            </a:r>
            <a:r>
              <a:rPr sz="2400" spc="-185" dirty="0">
                <a:solidFill>
                  <a:srgbClr val="FFFFFF"/>
                </a:solidFill>
                <a:latin typeface="Verdana"/>
                <a:cs typeface="Verdana"/>
              </a:rPr>
              <a:t> </a:t>
            </a:r>
            <a:r>
              <a:rPr sz="2400" dirty="0">
                <a:solidFill>
                  <a:srgbClr val="FFFFFF"/>
                </a:solidFill>
                <a:latin typeface="Verdana"/>
                <a:cs typeface="Verdana"/>
              </a:rPr>
              <a:t>in</a:t>
            </a:r>
            <a:r>
              <a:rPr sz="2400" spc="-190" dirty="0">
                <a:solidFill>
                  <a:srgbClr val="FFFFFF"/>
                </a:solidFill>
                <a:latin typeface="Verdana"/>
                <a:cs typeface="Verdana"/>
              </a:rPr>
              <a:t> </a:t>
            </a:r>
            <a:r>
              <a:rPr sz="2400" spc="75" dirty="0">
                <a:solidFill>
                  <a:srgbClr val="FFFFFF"/>
                </a:solidFill>
                <a:latin typeface="Verdana"/>
                <a:cs typeface="Verdana"/>
              </a:rPr>
              <a:t>FPGAs </a:t>
            </a:r>
            <a:r>
              <a:rPr sz="2400" dirty="0">
                <a:solidFill>
                  <a:srgbClr val="FFFFFF"/>
                </a:solidFill>
                <a:latin typeface="Verdana"/>
                <a:cs typeface="Verdana"/>
              </a:rPr>
              <a:t>to</a:t>
            </a:r>
            <a:r>
              <a:rPr sz="2400" spc="-85" dirty="0">
                <a:solidFill>
                  <a:srgbClr val="FFFFFF"/>
                </a:solidFill>
                <a:latin typeface="Verdana"/>
                <a:cs typeface="Verdana"/>
              </a:rPr>
              <a:t> </a:t>
            </a:r>
            <a:r>
              <a:rPr sz="2400" dirty="0">
                <a:solidFill>
                  <a:srgbClr val="FFFFFF"/>
                </a:solidFill>
                <a:latin typeface="Verdana"/>
                <a:cs typeface="Verdana"/>
              </a:rPr>
              <a:t>ensure</a:t>
            </a:r>
            <a:r>
              <a:rPr sz="2400" spc="-80" dirty="0">
                <a:solidFill>
                  <a:srgbClr val="FFFFFF"/>
                </a:solidFill>
                <a:latin typeface="Verdana"/>
                <a:cs typeface="Verdana"/>
              </a:rPr>
              <a:t> </a:t>
            </a:r>
            <a:r>
              <a:rPr sz="2400" spc="50" dirty="0">
                <a:solidFill>
                  <a:srgbClr val="FFFFFF"/>
                </a:solidFill>
                <a:latin typeface="Verdana"/>
                <a:cs typeface="Verdana"/>
              </a:rPr>
              <a:t>optimal</a:t>
            </a:r>
            <a:r>
              <a:rPr sz="2400" spc="-80" dirty="0">
                <a:solidFill>
                  <a:srgbClr val="FFFFFF"/>
                </a:solidFill>
                <a:latin typeface="Verdana"/>
                <a:cs typeface="Verdana"/>
              </a:rPr>
              <a:t> </a:t>
            </a:r>
            <a:r>
              <a:rPr sz="2400" dirty="0">
                <a:solidFill>
                  <a:srgbClr val="FFFFFF"/>
                </a:solidFill>
                <a:latin typeface="Verdana"/>
                <a:cs typeface="Verdana"/>
              </a:rPr>
              <a:t>performance</a:t>
            </a:r>
            <a:r>
              <a:rPr sz="2400" spc="-80" dirty="0">
                <a:solidFill>
                  <a:srgbClr val="FFFFFF"/>
                </a:solidFill>
                <a:latin typeface="Verdana"/>
                <a:cs typeface="Verdana"/>
              </a:rPr>
              <a:t> </a:t>
            </a:r>
            <a:r>
              <a:rPr sz="2400" spc="-10" dirty="0">
                <a:solidFill>
                  <a:srgbClr val="FFFFFF"/>
                </a:solidFill>
                <a:latin typeface="Verdana"/>
                <a:cs typeface="Verdana"/>
              </a:rPr>
              <a:t>while </a:t>
            </a:r>
            <a:r>
              <a:rPr sz="2400" spc="70" dirty="0">
                <a:solidFill>
                  <a:srgbClr val="FFFFFF"/>
                </a:solidFill>
                <a:latin typeface="Verdana"/>
                <a:cs typeface="Verdana"/>
              </a:rPr>
              <a:t>minimizing</a:t>
            </a:r>
            <a:r>
              <a:rPr sz="2400" spc="-60" dirty="0">
                <a:solidFill>
                  <a:srgbClr val="FFFFFF"/>
                </a:solidFill>
                <a:latin typeface="Verdana"/>
                <a:cs typeface="Verdana"/>
              </a:rPr>
              <a:t> </a:t>
            </a:r>
            <a:r>
              <a:rPr sz="2400" dirty="0">
                <a:solidFill>
                  <a:srgbClr val="FFFFFF"/>
                </a:solidFill>
                <a:latin typeface="Verdana"/>
                <a:cs typeface="Verdana"/>
              </a:rPr>
              <a:t>energy</a:t>
            </a:r>
            <a:r>
              <a:rPr sz="2400" spc="-55" dirty="0">
                <a:solidFill>
                  <a:srgbClr val="FFFFFF"/>
                </a:solidFill>
                <a:latin typeface="Verdana"/>
                <a:cs typeface="Verdana"/>
              </a:rPr>
              <a:t> </a:t>
            </a:r>
            <a:r>
              <a:rPr sz="2400" dirty="0">
                <a:solidFill>
                  <a:srgbClr val="FFFFFF"/>
                </a:solidFill>
                <a:latin typeface="Verdana"/>
                <a:cs typeface="Verdana"/>
              </a:rPr>
              <a:t>consumption.</a:t>
            </a:r>
            <a:r>
              <a:rPr sz="2400" spc="-55" dirty="0">
                <a:solidFill>
                  <a:srgbClr val="FFFFFF"/>
                </a:solidFill>
                <a:latin typeface="Verdana"/>
                <a:cs typeface="Verdana"/>
              </a:rPr>
              <a:t> </a:t>
            </a:r>
            <a:r>
              <a:rPr sz="2400" spc="-10" dirty="0">
                <a:solidFill>
                  <a:srgbClr val="FFFFFF"/>
                </a:solidFill>
                <a:latin typeface="Verdana"/>
                <a:cs typeface="Verdana"/>
              </a:rPr>
              <a:t>These </a:t>
            </a:r>
            <a:r>
              <a:rPr sz="2400" spc="65" dirty="0">
                <a:solidFill>
                  <a:srgbClr val="FFFFFF"/>
                </a:solidFill>
                <a:latin typeface="Verdana"/>
                <a:cs typeface="Verdana"/>
              </a:rPr>
              <a:t>methods</a:t>
            </a:r>
            <a:r>
              <a:rPr sz="2400" spc="-200" dirty="0">
                <a:solidFill>
                  <a:srgbClr val="FFFFFF"/>
                </a:solidFill>
                <a:latin typeface="Verdana"/>
                <a:cs typeface="Verdana"/>
              </a:rPr>
              <a:t> </a:t>
            </a:r>
            <a:r>
              <a:rPr sz="2400" spc="-10" dirty="0">
                <a:solidFill>
                  <a:srgbClr val="FFFFFF"/>
                </a:solidFill>
                <a:latin typeface="Verdana"/>
                <a:cs typeface="Verdana"/>
              </a:rPr>
              <a:t>pave</a:t>
            </a:r>
            <a:r>
              <a:rPr sz="2400" spc="-195" dirty="0">
                <a:solidFill>
                  <a:srgbClr val="FFFFFF"/>
                </a:solidFill>
                <a:latin typeface="Verdana"/>
                <a:cs typeface="Verdana"/>
              </a:rPr>
              <a:t> </a:t>
            </a:r>
            <a:r>
              <a:rPr sz="2400" spc="50" dirty="0">
                <a:solidFill>
                  <a:srgbClr val="FFFFFF"/>
                </a:solidFill>
                <a:latin typeface="Verdana"/>
                <a:cs typeface="Verdana"/>
              </a:rPr>
              <a:t>the</a:t>
            </a:r>
            <a:r>
              <a:rPr sz="2400" spc="-195" dirty="0">
                <a:solidFill>
                  <a:srgbClr val="FFFFFF"/>
                </a:solidFill>
                <a:latin typeface="Verdana"/>
                <a:cs typeface="Verdana"/>
              </a:rPr>
              <a:t> </a:t>
            </a:r>
            <a:r>
              <a:rPr sz="2400" spc="-20" dirty="0">
                <a:solidFill>
                  <a:srgbClr val="FFFFFF"/>
                </a:solidFill>
                <a:latin typeface="Verdana"/>
                <a:cs typeface="Verdana"/>
              </a:rPr>
              <a:t>way</a:t>
            </a:r>
            <a:r>
              <a:rPr sz="2400" spc="-200" dirty="0">
                <a:solidFill>
                  <a:srgbClr val="FFFFFF"/>
                </a:solidFill>
                <a:latin typeface="Verdana"/>
                <a:cs typeface="Verdana"/>
              </a:rPr>
              <a:t> </a:t>
            </a:r>
            <a:r>
              <a:rPr sz="2400" spc="-35" dirty="0">
                <a:solidFill>
                  <a:srgbClr val="FFFFFF"/>
                </a:solidFill>
                <a:latin typeface="Verdana"/>
                <a:cs typeface="Verdana"/>
              </a:rPr>
              <a:t>for</a:t>
            </a:r>
            <a:r>
              <a:rPr sz="2400" spc="-195" dirty="0">
                <a:solidFill>
                  <a:srgbClr val="FFFFFF"/>
                </a:solidFill>
                <a:latin typeface="Verdana"/>
                <a:cs typeface="Verdana"/>
              </a:rPr>
              <a:t> </a:t>
            </a:r>
            <a:r>
              <a:rPr sz="2400" spc="-10" dirty="0">
                <a:solidFill>
                  <a:srgbClr val="FFFFFF"/>
                </a:solidFill>
                <a:latin typeface="Verdana"/>
                <a:cs typeface="Verdana"/>
              </a:rPr>
              <a:t>smarter systems.</a:t>
            </a:r>
            <a:endParaRPr sz="2400" dirty="0">
              <a:latin typeface="Verdana"/>
              <a:cs typeface="Verdana"/>
            </a:endParaRPr>
          </a:p>
        </p:txBody>
      </p:sp>
      <p:sp>
        <p:nvSpPr>
          <p:cNvPr id="5" name="object 5"/>
          <p:cNvSpPr/>
          <p:nvPr/>
        </p:nvSpPr>
        <p:spPr>
          <a:xfrm>
            <a:off x="2063750" y="2680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10476077" y="1156703"/>
            <a:ext cx="5886449" cy="77503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21"/>
            <a:ext cx="18288000" cy="10286978"/>
          </a:xfrm>
          <a:prstGeom prst="rect">
            <a:avLst/>
          </a:prstGeom>
        </p:spPr>
      </p:pic>
      <p:sp>
        <p:nvSpPr>
          <p:cNvPr id="3" name="object 3"/>
          <p:cNvSpPr txBox="1"/>
          <p:nvPr/>
        </p:nvSpPr>
        <p:spPr>
          <a:xfrm>
            <a:off x="1954860" y="3162275"/>
            <a:ext cx="6299835" cy="1945639"/>
          </a:xfrm>
          <a:prstGeom prst="rect">
            <a:avLst/>
          </a:prstGeom>
        </p:spPr>
        <p:txBody>
          <a:bodyPr vert="horz" wrap="square" lIns="0" tIns="12700" rIns="0" bIns="0" rtlCol="0">
            <a:spAutoFit/>
          </a:bodyPr>
          <a:lstStyle/>
          <a:p>
            <a:pPr marL="12700" marR="5080" algn="just">
              <a:lnSpc>
                <a:spcPct val="100000"/>
              </a:lnSpc>
              <a:spcBef>
                <a:spcPts val="100"/>
              </a:spcBef>
            </a:pPr>
            <a:r>
              <a:rPr sz="2100" dirty="0">
                <a:solidFill>
                  <a:srgbClr val="FFFFFF"/>
                </a:solidFill>
                <a:latin typeface="Verdana"/>
                <a:cs typeface="Verdana"/>
              </a:rPr>
              <a:t>The</a:t>
            </a:r>
            <a:r>
              <a:rPr sz="2100" spc="-140" dirty="0">
                <a:solidFill>
                  <a:srgbClr val="FFFFFF"/>
                </a:solidFill>
                <a:latin typeface="Verdana"/>
                <a:cs typeface="Verdana"/>
              </a:rPr>
              <a:t> </a:t>
            </a:r>
            <a:r>
              <a:rPr sz="2100" dirty="0">
                <a:solidFill>
                  <a:srgbClr val="FFFFFF"/>
                </a:solidFill>
                <a:latin typeface="Verdana"/>
                <a:cs typeface="Verdana"/>
              </a:rPr>
              <a:t>integration</a:t>
            </a:r>
            <a:r>
              <a:rPr sz="2100" spc="-135" dirty="0">
                <a:solidFill>
                  <a:srgbClr val="FFFFFF"/>
                </a:solidFill>
                <a:latin typeface="Verdana"/>
                <a:cs typeface="Verdana"/>
              </a:rPr>
              <a:t> </a:t>
            </a:r>
            <a:r>
              <a:rPr sz="2100" dirty="0">
                <a:solidFill>
                  <a:srgbClr val="FFFFFF"/>
                </a:solidFill>
                <a:latin typeface="Verdana"/>
                <a:cs typeface="Verdana"/>
              </a:rPr>
              <a:t>of</a:t>
            </a:r>
            <a:r>
              <a:rPr sz="2100" spc="-135" dirty="0">
                <a:solidFill>
                  <a:srgbClr val="FFFFFF"/>
                </a:solidFill>
                <a:latin typeface="Verdana"/>
                <a:cs typeface="Verdana"/>
              </a:rPr>
              <a:t> </a:t>
            </a:r>
            <a:r>
              <a:rPr sz="2100" dirty="0">
                <a:solidFill>
                  <a:srgbClr val="FFFFFF"/>
                </a:solidFill>
                <a:latin typeface="Verdana"/>
                <a:cs typeface="Verdana"/>
              </a:rPr>
              <a:t>automata-</a:t>
            </a:r>
            <a:r>
              <a:rPr sz="2100" spc="-10" dirty="0">
                <a:solidFill>
                  <a:srgbClr val="FFFFFF"/>
                </a:solidFill>
                <a:latin typeface="Verdana"/>
                <a:cs typeface="Verdana"/>
              </a:rPr>
              <a:t>driven</a:t>
            </a:r>
            <a:r>
              <a:rPr sz="2100" spc="-135" dirty="0">
                <a:solidFill>
                  <a:srgbClr val="FFFFFF"/>
                </a:solidFill>
                <a:latin typeface="Verdana"/>
                <a:cs typeface="Verdana"/>
              </a:rPr>
              <a:t> </a:t>
            </a:r>
            <a:r>
              <a:rPr sz="2100" spc="-10" dirty="0">
                <a:solidFill>
                  <a:srgbClr val="FFFFFF"/>
                </a:solidFill>
                <a:latin typeface="Verdana"/>
                <a:cs typeface="Verdana"/>
              </a:rPr>
              <a:t>efﬁciency </a:t>
            </a:r>
            <a:r>
              <a:rPr sz="2100" dirty="0">
                <a:solidFill>
                  <a:srgbClr val="FFFFFF"/>
                </a:solidFill>
                <a:latin typeface="Verdana"/>
                <a:cs typeface="Verdana"/>
              </a:rPr>
              <a:t>in</a:t>
            </a:r>
            <a:r>
              <a:rPr sz="2100" spc="-160" dirty="0">
                <a:solidFill>
                  <a:srgbClr val="FFFFFF"/>
                </a:solidFill>
                <a:latin typeface="Verdana"/>
                <a:cs typeface="Verdana"/>
              </a:rPr>
              <a:t> </a:t>
            </a:r>
            <a:r>
              <a:rPr sz="2100" spc="55" dirty="0">
                <a:solidFill>
                  <a:srgbClr val="FFFFFF"/>
                </a:solidFill>
                <a:latin typeface="Verdana"/>
                <a:cs typeface="Verdana"/>
              </a:rPr>
              <a:t>FPGAs</a:t>
            </a:r>
            <a:r>
              <a:rPr sz="2100" spc="-160" dirty="0">
                <a:solidFill>
                  <a:srgbClr val="FFFFFF"/>
                </a:solidFill>
                <a:latin typeface="Verdana"/>
                <a:cs typeface="Verdana"/>
              </a:rPr>
              <a:t> </a:t>
            </a:r>
            <a:r>
              <a:rPr sz="2100" spc="-20" dirty="0">
                <a:solidFill>
                  <a:srgbClr val="FFFFFF"/>
                </a:solidFill>
                <a:latin typeface="Verdana"/>
                <a:cs typeface="Verdana"/>
              </a:rPr>
              <a:t>has</a:t>
            </a:r>
            <a:r>
              <a:rPr sz="2100" spc="-160" dirty="0">
                <a:solidFill>
                  <a:srgbClr val="FFFFFF"/>
                </a:solidFill>
                <a:latin typeface="Verdana"/>
                <a:cs typeface="Verdana"/>
              </a:rPr>
              <a:t> </a:t>
            </a:r>
            <a:r>
              <a:rPr sz="2100" spc="-70" dirty="0">
                <a:solidFill>
                  <a:srgbClr val="FFFFFF"/>
                </a:solidFill>
                <a:latin typeface="Verdana"/>
                <a:cs typeface="Verdana"/>
              </a:rPr>
              <a:t>vast</a:t>
            </a:r>
            <a:r>
              <a:rPr sz="2100" spc="-155" dirty="0">
                <a:solidFill>
                  <a:srgbClr val="FFFFFF"/>
                </a:solidFill>
                <a:latin typeface="Verdana"/>
                <a:cs typeface="Verdana"/>
              </a:rPr>
              <a:t> </a:t>
            </a:r>
            <a:r>
              <a:rPr sz="2100" dirty="0">
                <a:solidFill>
                  <a:srgbClr val="FFFFFF"/>
                </a:solidFill>
                <a:latin typeface="Verdana"/>
                <a:cs typeface="Verdana"/>
              </a:rPr>
              <a:t>applications,</a:t>
            </a:r>
            <a:r>
              <a:rPr sz="2100" spc="-160" dirty="0">
                <a:solidFill>
                  <a:srgbClr val="FFFFFF"/>
                </a:solidFill>
                <a:latin typeface="Verdana"/>
                <a:cs typeface="Verdana"/>
              </a:rPr>
              <a:t> </a:t>
            </a:r>
            <a:r>
              <a:rPr sz="2100" spc="-20" dirty="0">
                <a:solidFill>
                  <a:srgbClr val="FFFFFF"/>
                </a:solidFill>
                <a:latin typeface="Verdana"/>
                <a:cs typeface="Verdana"/>
              </a:rPr>
              <a:t>from </a:t>
            </a:r>
            <a:r>
              <a:rPr sz="2100" b="1" spc="-55" dirty="0">
                <a:solidFill>
                  <a:srgbClr val="FFFFFF"/>
                </a:solidFill>
                <a:latin typeface="Verdana"/>
                <a:cs typeface="Verdana"/>
              </a:rPr>
              <a:t>automotive</a:t>
            </a:r>
            <a:r>
              <a:rPr sz="2100" b="1" spc="-80" dirty="0">
                <a:solidFill>
                  <a:srgbClr val="FFFFFF"/>
                </a:solidFill>
                <a:latin typeface="Verdana"/>
                <a:cs typeface="Verdana"/>
              </a:rPr>
              <a:t> </a:t>
            </a:r>
            <a:r>
              <a:rPr sz="2100" b="1" spc="-90" dirty="0">
                <a:solidFill>
                  <a:srgbClr val="FFFFFF"/>
                </a:solidFill>
                <a:latin typeface="Verdana"/>
                <a:cs typeface="Verdana"/>
              </a:rPr>
              <a:t>systems</a:t>
            </a:r>
            <a:r>
              <a:rPr sz="2100" b="1" spc="-140" dirty="0">
                <a:solidFill>
                  <a:srgbClr val="FFFFFF"/>
                </a:solidFill>
                <a:latin typeface="Verdana"/>
                <a:cs typeface="Verdana"/>
              </a:rPr>
              <a:t> </a:t>
            </a:r>
            <a:r>
              <a:rPr sz="2100" dirty="0">
                <a:solidFill>
                  <a:srgbClr val="FFFFFF"/>
                </a:solidFill>
                <a:latin typeface="Verdana"/>
                <a:cs typeface="Verdana"/>
              </a:rPr>
              <a:t>to</a:t>
            </a:r>
            <a:r>
              <a:rPr sz="2100" spc="-160" dirty="0">
                <a:solidFill>
                  <a:srgbClr val="FFFFFF"/>
                </a:solidFill>
                <a:latin typeface="Verdana"/>
                <a:cs typeface="Verdana"/>
              </a:rPr>
              <a:t> </a:t>
            </a:r>
            <a:r>
              <a:rPr sz="2100" b="1" spc="-60" dirty="0">
                <a:solidFill>
                  <a:srgbClr val="FFFFFF"/>
                </a:solidFill>
                <a:latin typeface="Verdana"/>
                <a:cs typeface="Verdana"/>
              </a:rPr>
              <a:t>telecommunications</a:t>
            </a:r>
            <a:r>
              <a:rPr sz="2100" spc="-60" dirty="0">
                <a:solidFill>
                  <a:srgbClr val="FFFFFF"/>
                </a:solidFill>
                <a:latin typeface="Verdana"/>
                <a:cs typeface="Verdana"/>
              </a:rPr>
              <a:t>. </a:t>
            </a:r>
            <a:r>
              <a:rPr sz="2100" spc="-20" dirty="0">
                <a:solidFill>
                  <a:srgbClr val="FFFFFF"/>
                </a:solidFill>
                <a:latin typeface="Verdana"/>
                <a:cs typeface="Verdana"/>
              </a:rPr>
              <a:t>These</a:t>
            </a:r>
            <a:r>
              <a:rPr sz="2100" spc="40" dirty="0">
                <a:solidFill>
                  <a:srgbClr val="FFFFFF"/>
                </a:solidFill>
                <a:latin typeface="Verdana"/>
                <a:cs typeface="Verdana"/>
              </a:rPr>
              <a:t> </a:t>
            </a:r>
            <a:r>
              <a:rPr sz="2100" dirty="0">
                <a:solidFill>
                  <a:srgbClr val="FFFFFF"/>
                </a:solidFill>
                <a:latin typeface="Verdana"/>
                <a:cs typeface="Verdana"/>
              </a:rPr>
              <a:t>technologies</a:t>
            </a:r>
            <a:r>
              <a:rPr sz="2100" spc="40" dirty="0">
                <a:solidFill>
                  <a:srgbClr val="FFFFFF"/>
                </a:solidFill>
                <a:latin typeface="Verdana"/>
                <a:cs typeface="Verdana"/>
              </a:rPr>
              <a:t> </a:t>
            </a:r>
            <a:r>
              <a:rPr sz="2100" dirty="0">
                <a:solidFill>
                  <a:srgbClr val="FFFFFF"/>
                </a:solidFill>
                <a:latin typeface="Verdana"/>
                <a:cs typeface="Verdana"/>
              </a:rPr>
              <a:t>enhance</a:t>
            </a:r>
            <a:r>
              <a:rPr sz="2100" spc="40" dirty="0">
                <a:solidFill>
                  <a:srgbClr val="FFFFFF"/>
                </a:solidFill>
                <a:latin typeface="Verdana"/>
                <a:cs typeface="Verdana"/>
              </a:rPr>
              <a:t> </a:t>
            </a:r>
            <a:r>
              <a:rPr sz="2100" spc="-10" dirty="0">
                <a:solidFill>
                  <a:srgbClr val="FFFFFF"/>
                </a:solidFill>
                <a:latin typeface="Verdana"/>
                <a:cs typeface="Verdana"/>
              </a:rPr>
              <a:t>performance, </a:t>
            </a:r>
            <a:r>
              <a:rPr sz="2100" spc="-55" dirty="0">
                <a:solidFill>
                  <a:srgbClr val="FFFFFF"/>
                </a:solidFill>
                <a:latin typeface="Verdana"/>
                <a:cs typeface="Verdana"/>
              </a:rPr>
              <a:t>reliability,</a:t>
            </a:r>
            <a:r>
              <a:rPr sz="2100" spc="-135" dirty="0">
                <a:solidFill>
                  <a:srgbClr val="FFFFFF"/>
                </a:solidFill>
                <a:latin typeface="Verdana"/>
                <a:cs typeface="Verdana"/>
              </a:rPr>
              <a:t> </a:t>
            </a:r>
            <a:r>
              <a:rPr sz="2100" spc="50" dirty="0">
                <a:solidFill>
                  <a:srgbClr val="FFFFFF"/>
                </a:solidFill>
                <a:latin typeface="Verdana"/>
                <a:cs typeface="Verdana"/>
              </a:rPr>
              <a:t>and</a:t>
            </a:r>
            <a:r>
              <a:rPr sz="2100" spc="-135" dirty="0">
                <a:solidFill>
                  <a:srgbClr val="FFFFFF"/>
                </a:solidFill>
                <a:latin typeface="Verdana"/>
                <a:cs typeface="Verdana"/>
              </a:rPr>
              <a:t> </a:t>
            </a:r>
            <a:r>
              <a:rPr sz="2100" dirty="0">
                <a:solidFill>
                  <a:srgbClr val="FFFFFF"/>
                </a:solidFill>
                <a:latin typeface="Verdana"/>
                <a:cs typeface="Verdana"/>
              </a:rPr>
              <a:t>energy</a:t>
            </a:r>
            <a:r>
              <a:rPr sz="2100" spc="-135" dirty="0">
                <a:solidFill>
                  <a:srgbClr val="FFFFFF"/>
                </a:solidFill>
                <a:latin typeface="Verdana"/>
                <a:cs typeface="Verdana"/>
              </a:rPr>
              <a:t> </a:t>
            </a:r>
            <a:r>
              <a:rPr sz="2100" spc="-45" dirty="0">
                <a:solidFill>
                  <a:srgbClr val="FFFFFF"/>
                </a:solidFill>
                <a:latin typeface="Verdana"/>
                <a:cs typeface="Verdana"/>
              </a:rPr>
              <a:t>efﬁciency,</a:t>
            </a:r>
            <a:r>
              <a:rPr sz="2100" spc="-135" dirty="0">
                <a:solidFill>
                  <a:srgbClr val="FFFFFF"/>
                </a:solidFill>
                <a:latin typeface="Verdana"/>
                <a:cs typeface="Verdana"/>
              </a:rPr>
              <a:t> </a:t>
            </a:r>
            <a:r>
              <a:rPr sz="2100" spc="60" dirty="0">
                <a:solidFill>
                  <a:srgbClr val="FFFFFF"/>
                </a:solidFill>
                <a:latin typeface="Verdana"/>
                <a:cs typeface="Verdana"/>
              </a:rPr>
              <a:t>making</a:t>
            </a:r>
            <a:r>
              <a:rPr sz="2100" spc="-135" dirty="0">
                <a:solidFill>
                  <a:srgbClr val="FFFFFF"/>
                </a:solidFill>
                <a:latin typeface="Verdana"/>
                <a:cs typeface="Verdana"/>
              </a:rPr>
              <a:t> </a:t>
            </a:r>
            <a:r>
              <a:rPr sz="2100" spc="60" dirty="0">
                <a:solidFill>
                  <a:srgbClr val="FFFFFF"/>
                </a:solidFill>
                <a:latin typeface="Verdana"/>
                <a:cs typeface="Verdana"/>
              </a:rPr>
              <a:t>them </a:t>
            </a:r>
            <a:r>
              <a:rPr sz="2100" dirty="0">
                <a:solidFill>
                  <a:srgbClr val="FFFFFF"/>
                </a:solidFill>
                <a:latin typeface="Verdana"/>
                <a:cs typeface="Verdana"/>
              </a:rPr>
              <a:t>indispensable</a:t>
            </a:r>
            <a:r>
              <a:rPr sz="2100" spc="-65" dirty="0">
                <a:solidFill>
                  <a:srgbClr val="FFFFFF"/>
                </a:solidFill>
                <a:latin typeface="Verdana"/>
                <a:cs typeface="Verdana"/>
              </a:rPr>
              <a:t> </a:t>
            </a:r>
            <a:r>
              <a:rPr sz="2100" dirty="0">
                <a:solidFill>
                  <a:srgbClr val="FFFFFF"/>
                </a:solidFill>
                <a:latin typeface="Verdana"/>
                <a:cs typeface="Verdana"/>
              </a:rPr>
              <a:t>in</a:t>
            </a:r>
            <a:r>
              <a:rPr sz="2100" spc="-65" dirty="0">
                <a:solidFill>
                  <a:srgbClr val="FFFFFF"/>
                </a:solidFill>
                <a:latin typeface="Verdana"/>
                <a:cs typeface="Verdana"/>
              </a:rPr>
              <a:t> </a:t>
            </a:r>
            <a:r>
              <a:rPr sz="2100" spc="55" dirty="0">
                <a:solidFill>
                  <a:srgbClr val="FFFFFF"/>
                </a:solidFill>
                <a:latin typeface="Verdana"/>
                <a:cs typeface="Verdana"/>
              </a:rPr>
              <a:t>modern</a:t>
            </a:r>
            <a:r>
              <a:rPr sz="2100" spc="-65" dirty="0">
                <a:solidFill>
                  <a:srgbClr val="FFFFFF"/>
                </a:solidFill>
                <a:latin typeface="Verdana"/>
                <a:cs typeface="Verdana"/>
              </a:rPr>
              <a:t> </a:t>
            </a:r>
            <a:r>
              <a:rPr sz="2100" spc="-10" dirty="0">
                <a:solidFill>
                  <a:srgbClr val="FFFFFF"/>
                </a:solidFill>
                <a:latin typeface="Verdana"/>
                <a:cs typeface="Verdana"/>
              </a:rPr>
              <a:t>electronics.</a:t>
            </a:r>
            <a:endParaRPr sz="2100" dirty="0">
              <a:latin typeface="Verdana"/>
              <a:cs typeface="Verdana"/>
            </a:endParaRPr>
          </a:p>
        </p:txBody>
      </p:sp>
      <p:sp>
        <p:nvSpPr>
          <p:cNvPr id="4" name="object 4"/>
          <p:cNvSpPr txBox="1">
            <a:spLocks noGrp="1"/>
          </p:cNvSpPr>
          <p:nvPr>
            <p:ph type="title"/>
          </p:nvPr>
        </p:nvSpPr>
        <p:spPr>
          <a:prstGeom prst="rect">
            <a:avLst/>
          </a:prstGeom>
        </p:spPr>
        <p:txBody>
          <a:bodyPr vert="horz" wrap="square" lIns="0" tIns="33020" rIns="0" bIns="0" rtlCol="0">
            <a:spAutoFit/>
          </a:bodyPr>
          <a:lstStyle/>
          <a:p>
            <a:pPr marL="12700" marR="5080">
              <a:lnSpc>
                <a:spcPts val="5700"/>
              </a:lnSpc>
              <a:spcBef>
                <a:spcPts val="260"/>
              </a:spcBef>
            </a:pPr>
            <a:r>
              <a:rPr spc="-285" dirty="0"/>
              <a:t>Real-</a:t>
            </a:r>
            <a:r>
              <a:rPr spc="-10" dirty="0"/>
              <a:t>World </a:t>
            </a:r>
            <a:r>
              <a:rPr spc="-95" dirty="0"/>
              <a:t>Applications</a:t>
            </a:r>
          </a:p>
        </p:txBody>
      </p:sp>
      <p:sp>
        <p:nvSpPr>
          <p:cNvPr id="5" name="object 5"/>
          <p:cNvSpPr/>
          <p:nvPr/>
        </p:nvSpPr>
        <p:spPr>
          <a:xfrm>
            <a:off x="1954860" y="2836183"/>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10264229" y="914170"/>
            <a:ext cx="5638800" cy="845819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0709" y="1718735"/>
            <a:ext cx="4573905" cy="764312"/>
          </a:xfrm>
          <a:prstGeom prst="rect">
            <a:avLst/>
          </a:prstGeom>
        </p:spPr>
        <p:txBody>
          <a:bodyPr vert="horz" wrap="square" lIns="0" tIns="33020" rIns="0" bIns="0" rtlCol="0">
            <a:spAutoFit/>
          </a:bodyPr>
          <a:lstStyle/>
          <a:p>
            <a:pPr marL="12700" marR="5080">
              <a:lnSpc>
                <a:spcPts val="5700"/>
              </a:lnSpc>
              <a:spcBef>
                <a:spcPts val="260"/>
              </a:spcBef>
            </a:pPr>
            <a:r>
              <a:rPr sz="4800" b="1" spc="-60" dirty="0">
                <a:solidFill>
                  <a:srgbClr val="FFAB40"/>
                </a:solidFill>
                <a:latin typeface="Verdana"/>
                <a:cs typeface="Verdana"/>
              </a:rPr>
              <a:t>Conclusion:</a:t>
            </a:r>
            <a:endParaRPr sz="4800" dirty="0">
              <a:latin typeface="Verdana"/>
              <a:cs typeface="Verdana"/>
            </a:endParaRPr>
          </a:p>
        </p:txBody>
      </p:sp>
      <p:sp>
        <p:nvSpPr>
          <p:cNvPr id="8" name="object 8"/>
          <p:cNvSpPr txBox="1"/>
          <p:nvPr/>
        </p:nvSpPr>
        <p:spPr>
          <a:xfrm>
            <a:off x="1360709" y="3123654"/>
            <a:ext cx="5976176" cy="4030655"/>
          </a:xfrm>
          <a:prstGeom prst="rect">
            <a:avLst/>
          </a:prstGeom>
        </p:spPr>
        <p:txBody>
          <a:bodyPr vert="horz" wrap="square" lIns="0" tIns="13970" rIns="0" bIns="0" rtlCol="0">
            <a:spAutoFit/>
          </a:bodyPr>
          <a:lstStyle/>
          <a:p>
            <a:pPr marL="12700" marR="5080" algn="just">
              <a:lnSpc>
                <a:spcPct val="100699"/>
              </a:lnSpc>
              <a:spcBef>
                <a:spcPts val="110"/>
              </a:spcBef>
            </a:pPr>
            <a:r>
              <a:rPr lang="en-US" sz="2000" spc="55" dirty="0">
                <a:solidFill>
                  <a:srgbClr val="FFFFFF"/>
                </a:solidFill>
                <a:latin typeface="Verdana"/>
                <a:cs typeface="Verdana"/>
              </a:rPr>
              <a:t>This project successfully demonstrates the potential of automata-guided power management in FPGA-based embedded systems. By implementing a responsive FSM on FPGA, the system adapts to real-time conditions, providing significant power savings while maintaining performance. The flexibility and reconfigurability of FPGA technology make it ideal for deploying this approach across mobile, IoT, and other battery-dependent applications, offering an effective solution to enhance device sustainability and energy efficiency.</a:t>
            </a:r>
            <a:endParaRPr sz="2000" dirty="0">
              <a:latin typeface="Verdana"/>
              <a:cs typeface="Verdana"/>
            </a:endParaRPr>
          </a:p>
        </p:txBody>
      </p:sp>
      <p:sp>
        <p:nvSpPr>
          <p:cNvPr id="9" name="object 9"/>
          <p:cNvSpPr/>
          <p:nvPr/>
        </p:nvSpPr>
        <p:spPr>
          <a:xfrm>
            <a:off x="1360709" y="2711450"/>
            <a:ext cx="4117023" cy="70428"/>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1" name="Picture 10">
            <a:extLst>
              <a:ext uri="{FF2B5EF4-FFF2-40B4-BE49-F238E27FC236}">
                <a16:creationId xmlns:a16="http://schemas.microsoft.com/office/drawing/2014/main" id="{4ABE34FE-6A87-4994-0F7D-321E9D989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7950" y="2235056"/>
            <a:ext cx="8610600" cy="5200794"/>
          </a:xfrm>
          <a:prstGeom prst="rect">
            <a:avLst/>
          </a:prstGeom>
        </p:spPr>
      </p:pic>
      <p:sp>
        <p:nvSpPr>
          <p:cNvPr id="13" name="TextBox 12">
            <a:extLst>
              <a:ext uri="{FF2B5EF4-FFF2-40B4-BE49-F238E27FC236}">
                <a16:creationId xmlns:a16="http://schemas.microsoft.com/office/drawing/2014/main" id="{57AE2CEB-23FD-97E6-E945-97E7EF5317C6}"/>
              </a:ext>
            </a:extLst>
          </p:cNvPr>
          <p:cNvSpPr txBox="1"/>
          <p:nvPr/>
        </p:nvSpPr>
        <p:spPr>
          <a:xfrm>
            <a:off x="9136011" y="1284100"/>
            <a:ext cx="9151374" cy="707886"/>
          </a:xfrm>
          <a:prstGeom prst="rect">
            <a:avLst/>
          </a:prstGeom>
          <a:noFill/>
        </p:spPr>
        <p:txBody>
          <a:bodyPr wrap="square">
            <a:spAutoFit/>
          </a:bodyPr>
          <a:lstStyle/>
          <a:p>
            <a:r>
              <a:rPr lang="en-IN" sz="4000" b="1" spc="-60" dirty="0">
                <a:solidFill>
                  <a:srgbClr val="FFAB40"/>
                </a:solidFill>
                <a:latin typeface="Verdana"/>
                <a:cs typeface="Verdana"/>
              </a:rPr>
              <a:t>Output </a:t>
            </a:r>
            <a:endParaRPr lang="en-IN" sz="4000" dirty="0"/>
          </a:p>
        </p:txBody>
      </p:sp>
      <p:sp>
        <p:nvSpPr>
          <p:cNvPr id="14" name="object 9">
            <a:extLst>
              <a:ext uri="{FF2B5EF4-FFF2-40B4-BE49-F238E27FC236}">
                <a16:creationId xmlns:a16="http://schemas.microsoft.com/office/drawing/2014/main" id="{B388070B-2D73-601F-12AC-DAF54A429538}"/>
              </a:ext>
            </a:extLst>
          </p:cNvPr>
          <p:cNvSpPr/>
          <p:nvPr/>
        </p:nvSpPr>
        <p:spPr>
          <a:xfrm>
            <a:off x="9156700" y="1914107"/>
            <a:ext cx="1981200" cy="45719"/>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TotalTime>
  <Words>593</Words>
  <Application>Microsoft Office PowerPoint</Application>
  <PresentationFormat>Custom</PresentationFormat>
  <Paragraphs>19</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Aptos</vt:lpstr>
      <vt:lpstr>Arial</vt:lpstr>
      <vt:lpstr>Calibri</vt:lpstr>
      <vt:lpstr>Tahoma</vt:lpstr>
      <vt:lpstr>Times New Roman</vt:lpstr>
      <vt:lpstr>Verdana</vt:lpstr>
      <vt:lpstr>Office Theme</vt:lpstr>
      <vt:lpstr>Smart Power Play: Automata-Driven Effficiency in FPGA Embedded Systems</vt:lpstr>
      <vt:lpstr>PowerPoint Presentation</vt:lpstr>
      <vt:lpstr>Introduction to Smart Power Play</vt:lpstr>
      <vt:lpstr>Understanding FPGA Technology</vt:lpstr>
      <vt:lpstr>The Role of Automata in Effficiency</vt:lpstr>
      <vt:lpstr>Power Management Techniques</vt:lpstr>
      <vt:lpstr>Real-World Applications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rohith krishna</dc:creator>
  <cp:lastModifiedBy>rohith krishna</cp:lastModifiedBy>
  <cp:revision>5</cp:revision>
  <dcterms:created xsi:type="dcterms:W3CDTF">2024-11-09T03:29:43Z</dcterms:created>
  <dcterms:modified xsi:type="dcterms:W3CDTF">2024-11-09T04:08:06Z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2024-11-09T00:00:00Z</vt:filetime>
  </property>
  <property fmtid="{D5CDD505-2E9C-101B-9397-08002B2CF9AE}" pid="3" name="Creator">
    <vt:lpwstr>Chromium</vt:lpwstr>
  </property>
  <property fmtid="{D5CDD505-2E9C-101B-9397-08002B2CF9AE}" pid="4" name="LastSaved">
    <vt:filetime>2024-11-09T00:00:00Z</vt:filetime>
  </property>
  <property fmtid="{D5CDD505-2E9C-101B-9397-08002B2CF9AE}" pid="5" name="Producer">
    <vt:lpwstr>GPL Ghostscript 10.04.0</vt:lpwstr>
  </property>
</Properties>
</file>